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Aileron Heavy Bold" panose="020B0604020202020204" charset="0"/>
      <p:regular r:id="rId3"/>
    </p:embeddedFont>
    <p:embeddedFont>
      <p:font typeface="Aileron Regular" panose="020B0604020202020204" charset="0"/>
      <p:regular r:id="rId4"/>
    </p:embeddedFont>
    <p:embeddedFont>
      <p:font typeface="Aileron Regular Bold" panose="020B0604020202020204" charset="0"/>
      <p:regular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2" d="100"/>
          <a:sy n="42" d="100"/>
        </p:scale>
        <p:origin x="240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upo 75">
            <a:extLst>
              <a:ext uri="{FF2B5EF4-FFF2-40B4-BE49-F238E27FC236}">
                <a16:creationId xmlns:a16="http://schemas.microsoft.com/office/drawing/2014/main" id="{DBFE4561-3D41-4A21-B513-AB449A357540}"/>
              </a:ext>
            </a:extLst>
          </p:cNvPr>
          <p:cNvGrpSpPr/>
          <p:nvPr/>
        </p:nvGrpSpPr>
        <p:grpSpPr>
          <a:xfrm>
            <a:off x="0" y="0"/>
            <a:ext cx="7556500" cy="10521725"/>
            <a:chOff x="0" y="0"/>
            <a:chExt cx="7556500" cy="10521725"/>
          </a:xfrm>
        </p:grpSpPr>
        <p:grpSp>
          <p:nvGrpSpPr>
            <p:cNvPr id="2" name="Group 2"/>
            <p:cNvGrpSpPr/>
            <p:nvPr/>
          </p:nvGrpSpPr>
          <p:grpSpPr>
            <a:xfrm>
              <a:off x="2535993" y="1540279"/>
              <a:ext cx="4268007" cy="410555"/>
              <a:chOff x="0" y="0"/>
              <a:chExt cx="1684414" cy="162030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0" y="0"/>
                <a:ext cx="1684414" cy="162030"/>
              </a:xfrm>
              <a:custGeom>
                <a:avLst/>
                <a:gdLst/>
                <a:ahLst/>
                <a:cxnLst/>
                <a:rect l="l" t="t" r="r" b="b"/>
                <a:pathLst>
                  <a:path w="1684414" h="162030">
                    <a:moveTo>
                      <a:pt x="0" y="0"/>
                    </a:moveTo>
                    <a:lnTo>
                      <a:pt x="1684414" y="0"/>
                    </a:lnTo>
                    <a:lnTo>
                      <a:pt x="1684414" y="162030"/>
                    </a:lnTo>
                    <a:lnTo>
                      <a:pt x="0" y="16203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  <p:txBody>
              <a:bodyPr/>
              <a:lstStyle/>
              <a:p>
                <a:endParaRPr lang="es-CO" dirty="0"/>
              </a:p>
            </p:txBody>
          </p:sp>
          <p:sp>
            <p:nvSpPr>
              <p:cNvPr id="4" name="TextBox 4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dirty="0"/>
              </a:p>
            </p:txBody>
          </p:sp>
        </p:grpSp>
        <p:grpSp>
          <p:nvGrpSpPr>
            <p:cNvPr id="5" name="Group 5"/>
            <p:cNvGrpSpPr/>
            <p:nvPr/>
          </p:nvGrpSpPr>
          <p:grpSpPr>
            <a:xfrm>
              <a:off x="0" y="0"/>
              <a:ext cx="7556500" cy="1024954"/>
              <a:chOff x="0" y="0"/>
              <a:chExt cx="2945269" cy="452497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2945269" cy="452497"/>
              </a:xfrm>
              <a:custGeom>
                <a:avLst/>
                <a:gdLst/>
                <a:ahLst/>
                <a:cxnLst/>
                <a:rect l="l" t="t" r="r" b="b"/>
                <a:pathLst>
                  <a:path w="2945269" h="452497">
                    <a:moveTo>
                      <a:pt x="0" y="0"/>
                    </a:moveTo>
                    <a:lnTo>
                      <a:pt x="2945269" y="0"/>
                    </a:lnTo>
                    <a:lnTo>
                      <a:pt x="2945269" y="452497"/>
                    </a:lnTo>
                    <a:lnTo>
                      <a:pt x="0" y="452497"/>
                    </a:lnTo>
                    <a:close/>
                  </a:path>
                </a:pathLst>
              </a:custGeom>
              <a:solidFill>
                <a:srgbClr val="BF0000"/>
              </a:solidFill>
            </p:spPr>
          </p:sp>
          <p:sp>
            <p:nvSpPr>
              <p:cNvPr id="7" name="TextBox 7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dirty="0"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>
              <a:off x="2535993" y="2033333"/>
              <a:ext cx="4268007" cy="410555"/>
              <a:chOff x="0" y="0"/>
              <a:chExt cx="1684414" cy="16203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684414" cy="162030"/>
              </a:xfrm>
              <a:custGeom>
                <a:avLst/>
                <a:gdLst/>
                <a:ahLst/>
                <a:cxnLst/>
                <a:rect l="l" t="t" r="r" b="b"/>
                <a:pathLst>
                  <a:path w="1684414" h="162030">
                    <a:moveTo>
                      <a:pt x="0" y="0"/>
                    </a:moveTo>
                    <a:lnTo>
                      <a:pt x="1684414" y="0"/>
                    </a:lnTo>
                    <a:lnTo>
                      <a:pt x="1684414" y="162030"/>
                    </a:lnTo>
                    <a:lnTo>
                      <a:pt x="0" y="16203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  <p:txBody>
              <a:bodyPr/>
              <a:lstStyle/>
              <a:p>
                <a:endParaRPr lang="es-CO" dirty="0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dirty="0"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>
              <a:off x="2535993" y="5053112"/>
              <a:ext cx="4268007" cy="1280056"/>
              <a:chOff x="0" y="0"/>
              <a:chExt cx="1684414" cy="505187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1684414" cy="505187"/>
              </a:xfrm>
              <a:custGeom>
                <a:avLst/>
                <a:gdLst/>
                <a:ahLst/>
                <a:cxnLst/>
                <a:rect l="l" t="t" r="r" b="b"/>
                <a:pathLst>
                  <a:path w="1684414" h="505187">
                    <a:moveTo>
                      <a:pt x="0" y="0"/>
                    </a:moveTo>
                    <a:lnTo>
                      <a:pt x="1684414" y="0"/>
                    </a:lnTo>
                    <a:lnTo>
                      <a:pt x="1684414" y="505187"/>
                    </a:lnTo>
                    <a:lnTo>
                      <a:pt x="0" y="50518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  <p:txBody>
              <a:bodyPr/>
              <a:lstStyle/>
              <a:p>
                <a:endParaRPr lang="es-CO" dirty="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dirty="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2535993" y="3532063"/>
              <a:ext cx="4268007" cy="280832"/>
              <a:chOff x="0" y="0"/>
              <a:chExt cx="1922312" cy="126487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1922312" cy="126487"/>
              </a:xfrm>
              <a:custGeom>
                <a:avLst/>
                <a:gdLst/>
                <a:ahLst/>
                <a:cxnLst/>
                <a:rect l="l" t="t" r="r" b="b"/>
                <a:pathLst>
                  <a:path w="1922312" h="126487">
                    <a:moveTo>
                      <a:pt x="0" y="0"/>
                    </a:moveTo>
                    <a:lnTo>
                      <a:pt x="1922312" y="0"/>
                    </a:lnTo>
                    <a:lnTo>
                      <a:pt x="1922312" y="126487"/>
                    </a:lnTo>
                    <a:lnTo>
                      <a:pt x="0" y="12648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  <p:txBody>
              <a:bodyPr/>
              <a:lstStyle/>
              <a:p>
                <a:endParaRPr lang="es-CO" dirty="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dirty="0"/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>
              <a:off x="2535993" y="6491010"/>
              <a:ext cx="4268007" cy="741239"/>
              <a:chOff x="0" y="0"/>
              <a:chExt cx="1684414" cy="292538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1684414" cy="292538"/>
              </a:xfrm>
              <a:custGeom>
                <a:avLst/>
                <a:gdLst/>
                <a:ahLst/>
                <a:cxnLst/>
                <a:rect l="l" t="t" r="r" b="b"/>
                <a:pathLst>
                  <a:path w="1684414" h="292538">
                    <a:moveTo>
                      <a:pt x="0" y="0"/>
                    </a:moveTo>
                    <a:lnTo>
                      <a:pt x="1684414" y="0"/>
                    </a:lnTo>
                    <a:lnTo>
                      <a:pt x="1684414" y="292538"/>
                    </a:lnTo>
                    <a:lnTo>
                      <a:pt x="0" y="2925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  <p:txBody>
              <a:bodyPr/>
              <a:lstStyle/>
              <a:p>
                <a:endParaRPr lang="es-CO" dirty="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dirty="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2535993" y="7342768"/>
              <a:ext cx="4268007" cy="2131894"/>
              <a:chOff x="0" y="-28575"/>
              <a:chExt cx="1684414" cy="841375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1684414" cy="162030"/>
              </a:xfrm>
              <a:custGeom>
                <a:avLst/>
                <a:gdLst/>
                <a:ahLst/>
                <a:cxnLst/>
                <a:rect l="l" t="t" r="r" b="b"/>
                <a:pathLst>
                  <a:path w="1684414" h="162030">
                    <a:moveTo>
                      <a:pt x="0" y="0"/>
                    </a:moveTo>
                    <a:lnTo>
                      <a:pt x="1684414" y="0"/>
                    </a:lnTo>
                    <a:lnTo>
                      <a:pt x="1684414" y="162030"/>
                    </a:lnTo>
                    <a:lnTo>
                      <a:pt x="0" y="16203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  <p:txBody>
              <a:bodyPr/>
              <a:lstStyle/>
              <a:p>
                <a:endParaRPr lang="es-CO" dirty="0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dirty="0"/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2535993" y="8578202"/>
              <a:ext cx="4268007" cy="798436"/>
              <a:chOff x="0" y="0"/>
              <a:chExt cx="1684414" cy="315111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684414" cy="315111"/>
              </a:xfrm>
              <a:custGeom>
                <a:avLst/>
                <a:gdLst/>
                <a:ahLst/>
                <a:cxnLst/>
                <a:rect l="l" t="t" r="r" b="b"/>
                <a:pathLst>
                  <a:path w="1684414" h="315111">
                    <a:moveTo>
                      <a:pt x="0" y="0"/>
                    </a:moveTo>
                    <a:lnTo>
                      <a:pt x="1684414" y="0"/>
                    </a:lnTo>
                    <a:lnTo>
                      <a:pt x="1684414" y="315111"/>
                    </a:lnTo>
                    <a:lnTo>
                      <a:pt x="0" y="3151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dirty="0"/>
              </a:p>
            </p:txBody>
          </p:sp>
        </p:grpSp>
        <p:grpSp>
          <p:nvGrpSpPr>
            <p:cNvPr id="26" name="Group 26"/>
            <p:cNvGrpSpPr/>
            <p:nvPr/>
          </p:nvGrpSpPr>
          <p:grpSpPr>
            <a:xfrm>
              <a:off x="2535993" y="9605238"/>
              <a:ext cx="4268007" cy="916487"/>
              <a:chOff x="0" y="0"/>
              <a:chExt cx="1684414" cy="361701"/>
            </a:xfrm>
          </p:grpSpPr>
          <p:sp>
            <p:nvSpPr>
              <p:cNvPr id="27" name="Freeform 27"/>
              <p:cNvSpPr/>
              <p:nvPr/>
            </p:nvSpPr>
            <p:spPr>
              <a:xfrm>
                <a:off x="0" y="0"/>
                <a:ext cx="1684414" cy="361701"/>
              </a:xfrm>
              <a:custGeom>
                <a:avLst/>
                <a:gdLst/>
                <a:ahLst/>
                <a:cxnLst/>
                <a:rect l="l" t="t" r="r" b="b"/>
                <a:pathLst>
                  <a:path w="1684414" h="361701">
                    <a:moveTo>
                      <a:pt x="0" y="0"/>
                    </a:moveTo>
                    <a:lnTo>
                      <a:pt x="1684414" y="0"/>
                    </a:lnTo>
                    <a:lnTo>
                      <a:pt x="1684414" y="361701"/>
                    </a:lnTo>
                    <a:lnTo>
                      <a:pt x="0" y="36170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  <p:txBody>
              <a:bodyPr/>
              <a:lstStyle/>
              <a:p>
                <a:endParaRPr lang="es-CO" dirty="0"/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dirty="0"/>
              </a:p>
            </p:txBody>
          </p:sp>
        </p:grpSp>
        <p:grpSp>
          <p:nvGrpSpPr>
            <p:cNvPr id="29" name="Group 29"/>
            <p:cNvGrpSpPr/>
            <p:nvPr/>
          </p:nvGrpSpPr>
          <p:grpSpPr>
            <a:xfrm>
              <a:off x="2535993" y="2529613"/>
              <a:ext cx="1388709" cy="376879"/>
              <a:chOff x="0" y="0"/>
              <a:chExt cx="548068" cy="148739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548068" cy="148739"/>
              </a:xfrm>
              <a:custGeom>
                <a:avLst/>
                <a:gdLst/>
                <a:ahLst/>
                <a:cxnLst/>
                <a:rect l="l" t="t" r="r" b="b"/>
                <a:pathLst>
                  <a:path w="548068" h="148739">
                    <a:moveTo>
                      <a:pt x="0" y="0"/>
                    </a:moveTo>
                    <a:lnTo>
                      <a:pt x="548068" y="0"/>
                    </a:lnTo>
                    <a:lnTo>
                      <a:pt x="548068" y="148739"/>
                    </a:lnTo>
                    <a:lnTo>
                      <a:pt x="0" y="1487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  <p:txBody>
              <a:bodyPr/>
              <a:lstStyle/>
              <a:p>
                <a:endParaRPr lang="es-CO" dirty="0"/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dirty="0"/>
              </a:p>
            </p:txBody>
          </p:sp>
        </p:grpSp>
        <p:sp>
          <p:nvSpPr>
            <p:cNvPr id="32" name="TextBox 32"/>
            <p:cNvSpPr txBox="1"/>
            <p:nvPr/>
          </p:nvSpPr>
          <p:spPr>
            <a:xfrm>
              <a:off x="4095541" y="2518825"/>
              <a:ext cx="1670738" cy="4622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 dirty="0">
                  <a:solidFill>
                    <a:srgbClr val="000000"/>
                  </a:solidFill>
                  <a:latin typeface="Aileron Regular"/>
                </a:rPr>
                <a:t>Diseño</a:t>
              </a:r>
            </a:p>
            <a:p>
              <a:pPr>
                <a:lnSpc>
                  <a:spcPts val="1820"/>
                </a:lnSpc>
              </a:pPr>
              <a:r>
                <a:rPr lang="en-US" sz="1300" dirty="0">
                  <a:solidFill>
                    <a:srgbClr val="000000"/>
                  </a:solidFill>
                  <a:latin typeface="Aileron Regular"/>
                </a:rPr>
                <a:t>Nuevo</a:t>
              </a:r>
            </a:p>
          </p:txBody>
        </p:sp>
        <p:grpSp>
          <p:nvGrpSpPr>
            <p:cNvPr id="33" name="Group 33"/>
            <p:cNvGrpSpPr/>
            <p:nvPr/>
          </p:nvGrpSpPr>
          <p:grpSpPr>
            <a:xfrm>
              <a:off x="4669997" y="2553336"/>
              <a:ext cx="415062" cy="464377"/>
              <a:chOff x="0" y="0"/>
              <a:chExt cx="163808" cy="183271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163808" cy="183271"/>
              </a:xfrm>
              <a:custGeom>
                <a:avLst/>
                <a:gdLst/>
                <a:ahLst/>
                <a:cxnLst/>
                <a:rect l="l" t="t" r="r" b="b"/>
                <a:pathLst>
                  <a:path w="163808" h="183271">
                    <a:moveTo>
                      <a:pt x="0" y="0"/>
                    </a:moveTo>
                    <a:lnTo>
                      <a:pt x="163808" y="0"/>
                    </a:lnTo>
                    <a:lnTo>
                      <a:pt x="163808" y="183271"/>
                    </a:lnTo>
                    <a:lnTo>
                      <a:pt x="0" y="18327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  <p:txBody>
              <a:bodyPr/>
              <a:lstStyle/>
              <a:p>
                <a:endParaRPr lang="es-CO" dirty="0"/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36" name="TextBox 36"/>
            <p:cNvSpPr txBox="1"/>
            <p:nvPr/>
          </p:nvSpPr>
          <p:spPr>
            <a:xfrm>
              <a:off x="5306769" y="2633125"/>
              <a:ext cx="167073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"/>
                </a:rPr>
                <a:t>Adaptación</a:t>
              </a:r>
            </a:p>
          </p:txBody>
        </p:sp>
        <p:grpSp>
          <p:nvGrpSpPr>
            <p:cNvPr id="37" name="Group 37"/>
            <p:cNvGrpSpPr/>
            <p:nvPr/>
          </p:nvGrpSpPr>
          <p:grpSpPr>
            <a:xfrm>
              <a:off x="6186553" y="2536826"/>
              <a:ext cx="415062" cy="464377"/>
              <a:chOff x="0" y="0"/>
              <a:chExt cx="163808" cy="183271"/>
            </a:xfrm>
          </p:grpSpPr>
          <p:sp>
            <p:nvSpPr>
              <p:cNvPr id="38" name="Freeform 38"/>
              <p:cNvSpPr/>
              <p:nvPr/>
            </p:nvSpPr>
            <p:spPr>
              <a:xfrm>
                <a:off x="0" y="0"/>
                <a:ext cx="163808" cy="183271"/>
              </a:xfrm>
              <a:custGeom>
                <a:avLst/>
                <a:gdLst/>
                <a:ahLst/>
                <a:cxnLst/>
                <a:rect l="l" t="t" r="r" b="b"/>
                <a:pathLst>
                  <a:path w="163808" h="183271">
                    <a:moveTo>
                      <a:pt x="0" y="0"/>
                    </a:moveTo>
                    <a:lnTo>
                      <a:pt x="163808" y="0"/>
                    </a:lnTo>
                    <a:lnTo>
                      <a:pt x="163808" y="183271"/>
                    </a:lnTo>
                    <a:lnTo>
                      <a:pt x="0" y="18327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</p:sp>
          <p:sp>
            <p:nvSpPr>
              <p:cNvPr id="39" name="TextBox 39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40" name="TextBox 40"/>
            <p:cNvSpPr txBox="1"/>
            <p:nvPr/>
          </p:nvSpPr>
          <p:spPr>
            <a:xfrm>
              <a:off x="2535993" y="4176650"/>
              <a:ext cx="167073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"/>
                </a:rPr>
                <a:t>Mobil</a:t>
              </a:r>
            </a:p>
          </p:txBody>
        </p:sp>
        <p:grpSp>
          <p:nvGrpSpPr>
            <p:cNvPr id="41" name="Group 41"/>
            <p:cNvGrpSpPr/>
            <p:nvPr/>
          </p:nvGrpSpPr>
          <p:grpSpPr>
            <a:xfrm>
              <a:off x="3022816" y="4060253"/>
              <a:ext cx="415062" cy="464377"/>
              <a:chOff x="0" y="0"/>
              <a:chExt cx="163808" cy="183271"/>
            </a:xfrm>
          </p:grpSpPr>
          <p:sp>
            <p:nvSpPr>
              <p:cNvPr id="42" name="Freeform 42"/>
              <p:cNvSpPr/>
              <p:nvPr/>
            </p:nvSpPr>
            <p:spPr>
              <a:xfrm>
                <a:off x="0" y="0"/>
                <a:ext cx="163808" cy="183271"/>
              </a:xfrm>
              <a:custGeom>
                <a:avLst/>
                <a:gdLst/>
                <a:ahLst/>
                <a:cxnLst/>
                <a:rect l="l" t="t" r="r" b="b"/>
                <a:pathLst>
                  <a:path w="163808" h="183271">
                    <a:moveTo>
                      <a:pt x="0" y="0"/>
                    </a:moveTo>
                    <a:lnTo>
                      <a:pt x="163808" y="0"/>
                    </a:lnTo>
                    <a:lnTo>
                      <a:pt x="163808" y="183271"/>
                    </a:lnTo>
                    <a:lnTo>
                      <a:pt x="0" y="18327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  <p:txBody>
              <a:bodyPr/>
              <a:lstStyle/>
              <a:p>
                <a:endParaRPr lang="es-CO" dirty="0"/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44" name="TextBox 44"/>
            <p:cNvSpPr txBox="1"/>
            <p:nvPr/>
          </p:nvSpPr>
          <p:spPr>
            <a:xfrm>
              <a:off x="3516536" y="4176650"/>
              <a:ext cx="167073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"/>
                </a:rPr>
                <a:t>Terpel</a:t>
              </a:r>
            </a:p>
          </p:txBody>
        </p:sp>
        <p:grpSp>
          <p:nvGrpSpPr>
            <p:cNvPr id="45" name="Group 45"/>
            <p:cNvGrpSpPr/>
            <p:nvPr/>
          </p:nvGrpSpPr>
          <p:grpSpPr>
            <a:xfrm>
              <a:off x="4059541" y="4060253"/>
              <a:ext cx="415062" cy="464377"/>
              <a:chOff x="0" y="0"/>
              <a:chExt cx="163808" cy="183271"/>
            </a:xfrm>
          </p:grpSpPr>
          <p:sp>
            <p:nvSpPr>
              <p:cNvPr id="46" name="Freeform 46"/>
              <p:cNvSpPr/>
              <p:nvPr/>
            </p:nvSpPr>
            <p:spPr>
              <a:xfrm>
                <a:off x="0" y="0"/>
                <a:ext cx="163808" cy="183271"/>
              </a:xfrm>
              <a:custGeom>
                <a:avLst/>
                <a:gdLst/>
                <a:ahLst/>
                <a:cxnLst/>
                <a:rect l="l" t="t" r="r" b="b"/>
                <a:pathLst>
                  <a:path w="163808" h="183271">
                    <a:moveTo>
                      <a:pt x="0" y="0"/>
                    </a:moveTo>
                    <a:lnTo>
                      <a:pt x="163808" y="0"/>
                    </a:lnTo>
                    <a:lnTo>
                      <a:pt x="163808" y="183271"/>
                    </a:lnTo>
                    <a:lnTo>
                      <a:pt x="0" y="18327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</p:sp>
          <p:sp>
            <p:nvSpPr>
              <p:cNvPr id="47" name="TextBox 47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48" name="TextBox 48"/>
            <p:cNvSpPr txBox="1"/>
            <p:nvPr/>
          </p:nvSpPr>
          <p:spPr>
            <a:xfrm>
              <a:off x="4541278" y="4157893"/>
              <a:ext cx="167073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"/>
                </a:rPr>
                <a:t>Dual Brand</a:t>
              </a:r>
            </a:p>
          </p:txBody>
        </p:sp>
        <p:grpSp>
          <p:nvGrpSpPr>
            <p:cNvPr id="49" name="Group 49"/>
            <p:cNvGrpSpPr/>
            <p:nvPr/>
          </p:nvGrpSpPr>
          <p:grpSpPr>
            <a:xfrm>
              <a:off x="5407550" y="4041495"/>
              <a:ext cx="415062" cy="464377"/>
              <a:chOff x="0" y="0"/>
              <a:chExt cx="163808" cy="183271"/>
            </a:xfrm>
          </p:grpSpPr>
          <p:sp>
            <p:nvSpPr>
              <p:cNvPr id="50" name="Freeform 50"/>
              <p:cNvSpPr/>
              <p:nvPr/>
            </p:nvSpPr>
            <p:spPr>
              <a:xfrm>
                <a:off x="0" y="0"/>
                <a:ext cx="163808" cy="183271"/>
              </a:xfrm>
              <a:custGeom>
                <a:avLst/>
                <a:gdLst/>
                <a:ahLst/>
                <a:cxnLst/>
                <a:rect l="l" t="t" r="r" b="b"/>
                <a:pathLst>
                  <a:path w="163808" h="183271">
                    <a:moveTo>
                      <a:pt x="0" y="0"/>
                    </a:moveTo>
                    <a:lnTo>
                      <a:pt x="163808" y="0"/>
                    </a:lnTo>
                    <a:lnTo>
                      <a:pt x="163808" y="183271"/>
                    </a:lnTo>
                    <a:lnTo>
                      <a:pt x="0" y="18327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</p:sp>
          <p:sp>
            <p:nvSpPr>
              <p:cNvPr id="51" name="TextBox 51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52" name="TextBox 52"/>
            <p:cNvSpPr txBox="1"/>
            <p:nvPr/>
          </p:nvSpPr>
          <p:spPr>
            <a:xfrm>
              <a:off x="5862811" y="4157893"/>
              <a:ext cx="167073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"/>
                </a:rPr>
                <a:t>Corporativo</a:t>
              </a:r>
            </a:p>
          </p:txBody>
        </p:sp>
        <p:grpSp>
          <p:nvGrpSpPr>
            <p:cNvPr id="53" name="Group 53"/>
            <p:cNvGrpSpPr/>
            <p:nvPr/>
          </p:nvGrpSpPr>
          <p:grpSpPr>
            <a:xfrm>
              <a:off x="6804000" y="4041495"/>
              <a:ext cx="415062" cy="464377"/>
              <a:chOff x="0" y="0"/>
              <a:chExt cx="163808" cy="183271"/>
            </a:xfrm>
          </p:grpSpPr>
          <p:sp>
            <p:nvSpPr>
              <p:cNvPr id="54" name="Freeform 54"/>
              <p:cNvSpPr/>
              <p:nvPr/>
            </p:nvSpPr>
            <p:spPr>
              <a:xfrm>
                <a:off x="0" y="0"/>
                <a:ext cx="163808" cy="183271"/>
              </a:xfrm>
              <a:custGeom>
                <a:avLst/>
                <a:gdLst/>
                <a:ahLst/>
                <a:cxnLst/>
                <a:rect l="l" t="t" r="r" b="b"/>
                <a:pathLst>
                  <a:path w="163808" h="183271">
                    <a:moveTo>
                      <a:pt x="0" y="0"/>
                    </a:moveTo>
                    <a:lnTo>
                      <a:pt x="163808" y="0"/>
                    </a:lnTo>
                    <a:lnTo>
                      <a:pt x="163808" y="183271"/>
                    </a:lnTo>
                    <a:lnTo>
                      <a:pt x="0" y="18327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</p:sp>
          <p:sp>
            <p:nvSpPr>
              <p:cNvPr id="55" name="TextBox 55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56" name="Group 56"/>
            <p:cNvGrpSpPr/>
            <p:nvPr/>
          </p:nvGrpSpPr>
          <p:grpSpPr>
            <a:xfrm>
              <a:off x="2535993" y="4667505"/>
              <a:ext cx="4268007" cy="280832"/>
              <a:chOff x="0" y="0"/>
              <a:chExt cx="1922312" cy="126487"/>
            </a:xfrm>
          </p:grpSpPr>
          <p:sp>
            <p:nvSpPr>
              <p:cNvPr id="57" name="Freeform 57"/>
              <p:cNvSpPr/>
              <p:nvPr/>
            </p:nvSpPr>
            <p:spPr>
              <a:xfrm>
                <a:off x="0" y="0"/>
                <a:ext cx="1922312" cy="126487"/>
              </a:xfrm>
              <a:custGeom>
                <a:avLst/>
                <a:gdLst/>
                <a:ahLst/>
                <a:cxnLst/>
                <a:rect l="l" t="t" r="r" b="b"/>
                <a:pathLst>
                  <a:path w="1922312" h="126487">
                    <a:moveTo>
                      <a:pt x="0" y="0"/>
                    </a:moveTo>
                    <a:lnTo>
                      <a:pt x="1922312" y="0"/>
                    </a:lnTo>
                    <a:lnTo>
                      <a:pt x="1922312" y="126487"/>
                    </a:lnTo>
                    <a:lnTo>
                      <a:pt x="0" y="12648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  <p:txBody>
              <a:bodyPr/>
              <a:lstStyle/>
              <a:p>
                <a:endParaRPr lang="es-CO" dirty="0"/>
              </a:p>
            </p:txBody>
          </p:sp>
          <p:sp>
            <p:nvSpPr>
              <p:cNvPr id="58" name="TextBox 58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pic>
          <p:nvPicPr>
            <p:cNvPr id="59" name="Picture 59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212016" y="532412"/>
              <a:ext cx="1296335" cy="447176"/>
            </a:xfrm>
            <a:prstGeom prst="rect">
              <a:avLst/>
            </a:prstGeom>
          </p:spPr>
        </p:pic>
        <p:sp>
          <p:nvSpPr>
            <p:cNvPr id="60" name="TextBox 60"/>
            <p:cNvSpPr txBox="1"/>
            <p:nvPr/>
          </p:nvSpPr>
          <p:spPr>
            <a:xfrm>
              <a:off x="794435" y="5072162"/>
              <a:ext cx="1599918" cy="6908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 dirty="0">
                  <a:solidFill>
                    <a:srgbClr val="000000"/>
                  </a:solidFill>
                  <a:latin typeface="Aileron Regular Bold"/>
                </a:rPr>
                <a:t>Descripción detallada del proyecto: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387203" y="179482"/>
              <a:ext cx="4919566" cy="45783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399"/>
                </a:lnSpc>
              </a:pPr>
              <a:r>
                <a:rPr lang="en-US" sz="3399" dirty="0">
                  <a:solidFill>
                    <a:srgbClr val="FFFFFF"/>
                  </a:solidFill>
                  <a:latin typeface="Aileron Heavy Bold"/>
                </a:rPr>
                <a:t>BRIEF </a:t>
              </a:r>
              <a:r>
                <a:rPr lang="en-US" sz="3399" dirty="0">
                  <a:solidFill>
                    <a:srgbClr val="000000"/>
                  </a:solidFill>
                  <a:latin typeface="Aileron Heavy Bold"/>
                </a:rPr>
                <a:t>CREATIVO</a:t>
              </a:r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865255" y="1551348"/>
              <a:ext cx="167073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 dirty="0">
                  <a:solidFill>
                    <a:srgbClr val="000000"/>
                  </a:solidFill>
                  <a:latin typeface="Aileron Regular Bold"/>
                </a:rPr>
                <a:t>Título del Proyecto</a:t>
              </a:r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865255" y="2076931"/>
              <a:ext cx="167073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"/>
                </a:rPr>
                <a:t>Agente/distribuidor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756000" y="3513013"/>
              <a:ext cx="1463835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"/>
                </a:rPr>
                <a:t>Público Objetivo</a:t>
              </a:r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801907" y="4620212"/>
              <a:ext cx="152909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 Bold"/>
                </a:rPr>
                <a:t>Producto:</a:t>
              </a:r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865255" y="6428418"/>
              <a:ext cx="1599918" cy="4622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 Bold"/>
                </a:rPr>
                <a:t>Entregables(tipos de pieza)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756000" y="7377072"/>
              <a:ext cx="1454007" cy="9194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 Bold"/>
                </a:rPr>
                <a:t>Canal (dónde se va a ubicar la pieza que se va a desarrollar)</a:t>
              </a:r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756000" y="8591827"/>
              <a:ext cx="167073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 Bold"/>
                </a:rPr>
                <a:t>Mandatorios/legales</a:t>
              </a:r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756000" y="9567138"/>
              <a:ext cx="1529098" cy="6908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 Bold"/>
                </a:rPr>
                <a:t>Comentarios o información adicional</a:t>
              </a: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794435" y="2605886"/>
              <a:ext cx="167073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"/>
                </a:rPr>
                <a:t>Fecha de solicitud</a:t>
              </a:r>
            </a:p>
          </p:txBody>
        </p:sp>
        <p:sp>
          <p:nvSpPr>
            <p:cNvPr id="71" name="TextBox 71"/>
            <p:cNvSpPr txBox="1"/>
            <p:nvPr/>
          </p:nvSpPr>
          <p:spPr>
            <a:xfrm>
              <a:off x="794435" y="4176650"/>
              <a:ext cx="167073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"/>
                </a:rPr>
                <a:t>Marca</a:t>
              </a:r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801907" y="3020059"/>
              <a:ext cx="1670738" cy="233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Aileron Regular"/>
                </a:rPr>
                <a:t>Fecha lanzamiento</a:t>
              </a:r>
            </a:p>
          </p:txBody>
        </p:sp>
        <p:grpSp>
          <p:nvGrpSpPr>
            <p:cNvPr id="73" name="Group 73"/>
            <p:cNvGrpSpPr/>
            <p:nvPr/>
          </p:nvGrpSpPr>
          <p:grpSpPr>
            <a:xfrm>
              <a:off x="2535993" y="2916924"/>
              <a:ext cx="2146926" cy="2131899"/>
              <a:chOff x="0" y="-37645"/>
              <a:chExt cx="847306" cy="841375"/>
            </a:xfrm>
          </p:grpSpPr>
          <p:sp>
            <p:nvSpPr>
              <p:cNvPr id="74" name="Freeform 74"/>
              <p:cNvSpPr/>
              <p:nvPr/>
            </p:nvSpPr>
            <p:spPr>
              <a:xfrm>
                <a:off x="0" y="0"/>
                <a:ext cx="548068" cy="148739"/>
              </a:xfrm>
              <a:custGeom>
                <a:avLst/>
                <a:gdLst/>
                <a:ahLst/>
                <a:cxnLst/>
                <a:rect l="l" t="t" r="r" b="b"/>
                <a:pathLst>
                  <a:path w="548068" h="148739">
                    <a:moveTo>
                      <a:pt x="0" y="0"/>
                    </a:moveTo>
                    <a:lnTo>
                      <a:pt x="548068" y="0"/>
                    </a:lnTo>
                    <a:lnTo>
                      <a:pt x="548068" y="148739"/>
                    </a:lnTo>
                    <a:lnTo>
                      <a:pt x="0" y="1487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A6A6A6"/>
                </a:solidFill>
              </a:ln>
            </p:spPr>
          </p:sp>
          <p:sp>
            <p:nvSpPr>
              <p:cNvPr id="75" name="TextBox 75"/>
              <p:cNvSpPr txBox="1"/>
              <p:nvPr/>
            </p:nvSpPr>
            <p:spPr>
              <a:xfrm>
                <a:off x="34506" y="-37645"/>
                <a:ext cx="812800" cy="8413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59</Words>
  <Application>Microsoft Office PowerPoint</Application>
  <PresentationFormat>Personalizado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Aileron Heavy Bold</vt:lpstr>
      <vt:lpstr>Aileron Regular</vt:lpstr>
      <vt:lpstr>Aileron Regular Bold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Red Simple Project Creative Brief Form Planner</dc:title>
  <dc:creator>Felipe Morales</dc:creator>
  <cp:lastModifiedBy>servicio al cliente</cp:lastModifiedBy>
  <cp:revision>9</cp:revision>
  <dcterms:created xsi:type="dcterms:W3CDTF">2006-08-16T00:00:00Z</dcterms:created>
  <dcterms:modified xsi:type="dcterms:W3CDTF">2023-06-13T13:54:22Z</dcterms:modified>
  <dc:identifier>DAFT6sZwD9A</dc:identifier>
</cp:coreProperties>
</file>