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3890" r:id="rId2"/>
    <p:sldId id="13892" r:id="rId3"/>
    <p:sldId id="13872" r:id="rId4"/>
  </p:sldIdLst>
  <p:sldSz cx="12192000" cy="6858000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5984695-0521-46AF-81FD-79E24D8220B8}" type="datetimeFigureOut">
              <a:rPr lang="es-CO" smtClean="0"/>
              <a:t>7/03/2024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FDD3C2-86C8-4C54-9D0B-E6EDDEE9F9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1001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5100" y="768350"/>
            <a:ext cx="6848475" cy="3852863"/>
          </a:xfrm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70622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5100" y="768350"/>
            <a:ext cx="6848475" cy="3852863"/>
          </a:xfrm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0488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3911E-C587-44E5-BCEF-BD58EE078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BE4EDE-557E-4B0A-8152-FA590954C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843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6ED506-398D-4377-AE43-2ADC8087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9E178B-89D2-46FF-AF4A-0069386BD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277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E3C0304-C41D-4B49-A661-33AB8AFF7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809F85-134E-422D-BE5E-F7252F2D5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1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766CB-87F3-4E24-BEB0-D1AD7D20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D06F1-85C3-48F5-8837-DA10519A8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709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61AF4-37EA-4721-B8C4-386F61C1C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E20F55-F1F9-44EB-89E0-C3DCD49CD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0377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DDCE5B-89B1-4754-9C5D-4B8688ED8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E8C9A1-B048-4F31-BE53-8B8395B1A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78C457-F265-4F23-B429-7FE8C38B8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991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828CDD-8DDC-4355-9523-E8D098E54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E7D86D-FFB1-4EE9-9ABB-50A6799B5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6443FB-8A64-447C-BC42-C0E3F4FA6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CAD168-5CF3-499D-8E55-0A3638AA8C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9C8CE75-17B1-43B3-8B25-D92AE4E873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409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786FD-3FD5-4505-9957-CAB13C97A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849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418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B4C0F8-31CE-49C1-BC37-2E10544D0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C6A0C1-15DB-4C3E-AF53-B3C4FE65E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A01462F-FBAE-405E-B9BA-BF30C5879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D6BF64-8D84-4702-9EE6-6CEA07A0C9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02C449-4DF2-419F-B003-8E850211DEFA}" type="datetimeFigureOut">
              <a:rPr lang="es-CO" smtClean="0"/>
              <a:t>7/03/2024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14D956-9CA8-47E0-B913-09923358B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276352-38B7-4FE8-961A-373A66B72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6BEABB-0941-46C5-A443-932C592C77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8445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A845E-4B48-4B8E-BF7C-FC6D083D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D79ABE-2777-4FCD-9744-580C8932C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B83861-BBC4-4F27-B189-8F027C36D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0452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4EB90DA-A0FE-46F1-9D5F-CE77A92A150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A1EE066B-128B-4947-BC53-0BC7B5D4EC88}"/>
              </a:ext>
            </a:extLst>
          </p:cNvPr>
          <p:cNvSpPr/>
          <p:nvPr userDrawn="1"/>
        </p:nvSpPr>
        <p:spPr>
          <a:xfrm>
            <a:off x="11137392" y="6345936"/>
            <a:ext cx="969264" cy="3566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65947B-81AB-49A1-A2A7-4A8AABF58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" y="432593"/>
            <a:ext cx="11207496" cy="618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AE89AD-9051-4D1F-B22B-593A715FB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944" y="157589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9CDBB6A-A98E-4D2C-803E-2880F9A7255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418000" y="6216382"/>
            <a:ext cx="2204024" cy="47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96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FF000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s-ES" sz="2800" kern="1200" dirty="0" smtClean="0">
          <a:solidFill>
            <a:schemeClr val="tx1">
              <a:tint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400" kern="1200" dirty="0" smtClean="0">
          <a:solidFill>
            <a:schemeClr val="tx1">
              <a:tint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400" kern="1200" dirty="0" smtClean="0">
          <a:solidFill>
            <a:schemeClr val="tx1">
              <a:tint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 smtClean="0">
          <a:solidFill>
            <a:schemeClr val="tx1">
              <a:tint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CO" sz="2000" kern="1200" dirty="0" smtClean="0">
          <a:solidFill>
            <a:schemeClr val="tx1">
              <a:tint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0A98E-F48F-4C15-A4ED-E534855D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7" y="186751"/>
            <a:ext cx="11207496" cy="618967"/>
          </a:xfrm>
        </p:spPr>
        <p:txBody>
          <a:bodyPr>
            <a:normAutofit/>
          </a:bodyPr>
          <a:lstStyle/>
          <a:p>
            <a:r>
              <a:rPr lang="es-CL" sz="3600" b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B2C - Indicadores </a:t>
            </a:r>
            <a:r>
              <a:rPr lang="es-CO"/>
              <a:t>Metodología de trabajo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729B4F1-007A-CD8B-30D5-0F55AFCB3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593225"/>
              </p:ext>
            </p:extLst>
          </p:nvPr>
        </p:nvGraphicFramePr>
        <p:xfrm>
          <a:off x="469906" y="789035"/>
          <a:ext cx="11101938" cy="4923390"/>
        </p:xfrm>
        <a:graphic>
          <a:graphicData uri="http://schemas.openxmlformats.org/drawingml/2006/table">
            <a:tbl>
              <a:tblPr/>
              <a:tblGrid>
                <a:gridCol w="1075232">
                  <a:extLst>
                    <a:ext uri="{9D8B030D-6E8A-4147-A177-3AD203B41FA5}">
                      <a16:colId xmlns:a16="http://schemas.microsoft.com/office/drawing/2014/main" val="4019917751"/>
                    </a:ext>
                  </a:extLst>
                </a:gridCol>
                <a:gridCol w="1320892">
                  <a:extLst>
                    <a:ext uri="{9D8B030D-6E8A-4147-A177-3AD203B41FA5}">
                      <a16:colId xmlns:a16="http://schemas.microsoft.com/office/drawing/2014/main" val="4163948854"/>
                    </a:ext>
                  </a:extLst>
                </a:gridCol>
                <a:gridCol w="1098645">
                  <a:extLst>
                    <a:ext uri="{9D8B030D-6E8A-4147-A177-3AD203B41FA5}">
                      <a16:colId xmlns:a16="http://schemas.microsoft.com/office/drawing/2014/main" val="897617308"/>
                    </a:ext>
                  </a:extLst>
                </a:gridCol>
                <a:gridCol w="122830">
                  <a:extLst>
                    <a:ext uri="{9D8B030D-6E8A-4147-A177-3AD203B41FA5}">
                      <a16:colId xmlns:a16="http://schemas.microsoft.com/office/drawing/2014/main" val="3879953589"/>
                    </a:ext>
                  </a:extLst>
                </a:gridCol>
                <a:gridCol w="1221475">
                  <a:extLst>
                    <a:ext uri="{9D8B030D-6E8A-4147-A177-3AD203B41FA5}">
                      <a16:colId xmlns:a16="http://schemas.microsoft.com/office/drawing/2014/main" val="2719828746"/>
                    </a:ext>
                  </a:extLst>
                </a:gridCol>
                <a:gridCol w="1112189">
                  <a:extLst>
                    <a:ext uri="{9D8B030D-6E8A-4147-A177-3AD203B41FA5}">
                      <a16:colId xmlns:a16="http://schemas.microsoft.com/office/drawing/2014/main" val="2225466776"/>
                    </a:ext>
                  </a:extLst>
                </a:gridCol>
                <a:gridCol w="1057804">
                  <a:extLst>
                    <a:ext uri="{9D8B030D-6E8A-4147-A177-3AD203B41FA5}">
                      <a16:colId xmlns:a16="http://schemas.microsoft.com/office/drawing/2014/main" val="1000362074"/>
                    </a:ext>
                  </a:extLst>
                </a:gridCol>
                <a:gridCol w="841812">
                  <a:extLst>
                    <a:ext uri="{9D8B030D-6E8A-4147-A177-3AD203B41FA5}">
                      <a16:colId xmlns:a16="http://schemas.microsoft.com/office/drawing/2014/main" val="2900941199"/>
                    </a:ext>
                  </a:extLst>
                </a:gridCol>
                <a:gridCol w="787427">
                  <a:extLst>
                    <a:ext uri="{9D8B030D-6E8A-4147-A177-3AD203B41FA5}">
                      <a16:colId xmlns:a16="http://schemas.microsoft.com/office/drawing/2014/main" val="958173295"/>
                    </a:ext>
                  </a:extLst>
                </a:gridCol>
                <a:gridCol w="1231816">
                  <a:extLst>
                    <a:ext uri="{9D8B030D-6E8A-4147-A177-3AD203B41FA5}">
                      <a16:colId xmlns:a16="http://schemas.microsoft.com/office/drawing/2014/main" val="260677659"/>
                    </a:ext>
                  </a:extLst>
                </a:gridCol>
                <a:gridCol w="1231816">
                  <a:extLst>
                    <a:ext uri="{9D8B030D-6E8A-4147-A177-3AD203B41FA5}">
                      <a16:colId xmlns:a16="http://schemas.microsoft.com/office/drawing/2014/main" val="477655172"/>
                    </a:ext>
                  </a:extLst>
                </a:gridCol>
              </a:tblGrid>
              <a:tr h="2452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MAPA DE CANALES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497879"/>
                  </a:ext>
                </a:extLst>
              </a:tr>
              <a:tr h="6307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VALLE  DEL CAUCA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1Q 2023​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2Q 2023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Plan 2Q 2023​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Forecast</a:t>
                      </a:r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3Q 2023​ </a:t>
                      </a:r>
                      <a:endParaRPr lang="es-MX" dirty="0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69919"/>
                  </a:ext>
                </a:extLst>
              </a:tr>
              <a:tr h="20955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Clientes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788042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clientes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389225"/>
                  </a:ext>
                </a:extLst>
              </a:tr>
              <a:tr h="20955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Participación 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981397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Total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406003"/>
                  </a:ext>
                </a:extLst>
              </a:tr>
              <a:tr h="216932">
                <a:tc gridSpan="2">
                  <a:txBody>
                    <a:bodyPr/>
                    <a:lstStyle/>
                    <a:p>
                      <a:pPr algn="l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8728807"/>
                  </a:ext>
                </a:extLst>
              </a:tr>
              <a:tr h="27352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CAUCA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9063"/>
                  </a:ext>
                </a:extLst>
              </a:tr>
              <a:tr h="20955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Clientes Districol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7336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clientes zona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773282"/>
                  </a:ext>
                </a:extLst>
              </a:tr>
              <a:tr h="20955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Participación 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Districol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91914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Total Zona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06715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514272"/>
                  </a:ext>
                </a:extLst>
              </a:tr>
              <a:tr h="27352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NARIÑO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938922"/>
                  </a:ext>
                </a:extLst>
              </a:tr>
              <a:tr h="188637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Clientes Districol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77854"/>
                  </a:ext>
                </a:extLst>
              </a:tr>
              <a:tr h="18863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clientes zona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114907"/>
                  </a:ext>
                </a:extLst>
              </a:tr>
              <a:tr h="11811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Participación 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Districol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824237"/>
                  </a:ext>
                </a:extLst>
              </a:tr>
              <a:tr h="11811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Total Zona</a:t>
                      </a:r>
                    </a:p>
                  </a:txBody>
                  <a:tcPr marL="7620" marR="7620" marT="762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244140"/>
                  </a:ext>
                </a:extLst>
              </a:tr>
              <a:tr h="273522"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820243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9D39B49-49ED-4096-FF2E-FF7850343800}"/>
              </a:ext>
            </a:extLst>
          </p:cNvPr>
          <p:cNvSpPr txBox="1"/>
          <p:nvPr/>
        </p:nvSpPr>
        <p:spPr>
          <a:xfrm>
            <a:off x="469906" y="5607300"/>
            <a:ext cx="820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*   </a:t>
            </a:r>
            <a:r>
              <a:rPr lang="es-ES" dirty="0" err="1"/>
              <a:t>Forecast</a:t>
            </a:r>
            <a:r>
              <a:rPr lang="es-ES" dirty="0"/>
              <a:t> en Valle y Nariño se vería afectado por Situaciones de Orden Publico.</a:t>
            </a:r>
          </a:p>
          <a:p>
            <a:r>
              <a:rPr lang="es-ES" dirty="0"/>
              <a:t>** </a:t>
            </a:r>
            <a:r>
              <a:rPr lang="es-ES" dirty="0" err="1"/>
              <a:t>Forecast</a:t>
            </a:r>
            <a:r>
              <a:rPr lang="es-ES" dirty="0"/>
              <a:t> de Cauca se vería afectado por Situaciones en el norte del Departamento.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643995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0A98E-F48F-4C15-A4ED-E534855D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7" y="186751"/>
            <a:ext cx="11207496" cy="618967"/>
          </a:xfrm>
        </p:spPr>
        <p:txBody>
          <a:bodyPr>
            <a:normAutofit/>
          </a:bodyPr>
          <a:lstStyle/>
          <a:p>
            <a:r>
              <a:rPr lang="es-CL" sz="3600" b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B2C - Indicadores </a:t>
            </a:r>
            <a:r>
              <a:rPr lang="es-CO"/>
              <a:t>Metodología de trabajo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729B4F1-007A-CD8B-30D5-0F55AFCB3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562843"/>
              </p:ext>
            </p:extLst>
          </p:nvPr>
        </p:nvGraphicFramePr>
        <p:xfrm>
          <a:off x="469906" y="789033"/>
          <a:ext cx="11101938" cy="5207940"/>
        </p:xfrm>
        <a:graphic>
          <a:graphicData uri="http://schemas.openxmlformats.org/drawingml/2006/table">
            <a:tbl>
              <a:tblPr/>
              <a:tblGrid>
                <a:gridCol w="911459">
                  <a:extLst>
                    <a:ext uri="{9D8B030D-6E8A-4147-A177-3AD203B41FA5}">
                      <a16:colId xmlns:a16="http://schemas.microsoft.com/office/drawing/2014/main" val="4019917751"/>
                    </a:ext>
                  </a:extLst>
                </a:gridCol>
                <a:gridCol w="1471017">
                  <a:extLst>
                    <a:ext uri="{9D8B030D-6E8A-4147-A177-3AD203B41FA5}">
                      <a16:colId xmlns:a16="http://schemas.microsoft.com/office/drawing/2014/main" val="1786781941"/>
                    </a:ext>
                  </a:extLst>
                </a:gridCol>
                <a:gridCol w="1139588">
                  <a:extLst>
                    <a:ext uri="{9D8B030D-6E8A-4147-A177-3AD203B41FA5}">
                      <a16:colId xmlns:a16="http://schemas.microsoft.com/office/drawing/2014/main" val="897617308"/>
                    </a:ext>
                  </a:extLst>
                </a:gridCol>
                <a:gridCol w="1139588">
                  <a:extLst>
                    <a:ext uri="{9D8B030D-6E8A-4147-A177-3AD203B41FA5}">
                      <a16:colId xmlns:a16="http://schemas.microsoft.com/office/drawing/2014/main" val="979218016"/>
                    </a:ext>
                  </a:extLst>
                </a:gridCol>
                <a:gridCol w="1200900">
                  <a:extLst>
                    <a:ext uri="{9D8B030D-6E8A-4147-A177-3AD203B41FA5}">
                      <a16:colId xmlns:a16="http://schemas.microsoft.com/office/drawing/2014/main" val="2225466776"/>
                    </a:ext>
                  </a:extLst>
                </a:gridCol>
                <a:gridCol w="1200900">
                  <a:extLst>
                    <a:ext uri="{9D8B030D-6E8A-4147-A177-3AD203B41FA5}">
                      <a16:colId xmlns:a16="http://schemas.microsoft.com/office/drawing/2014/main" val="340926462"/>
                    </a:ext>
                  </a:extLst>
                </a:gridCol>
                <a:gridCol w="787427">
                  <a:extLst>
                    <a:ext uri="{9D8B030D-6E8A-4147-A177-3AD203B41FA5}">
                      <a16:colId xmlns:a16="http://schemas.microsoft.com/office/drawing/2014/main" val="2900941199"/>
                    </a:ext>
                  </a:extLst>
                </a:gridCol>
                <a:gridCol w="787427">
                  <a:extLst>
                    <a:ext uri="{9D8B030D-6E8A-4147-A177-3AD203B41FA5}">
                      <a16:colId xmlns:a16="http://schemas.microsoft.com/office/drawing/2014/main" val="990607831"/>
                    </a:ext>
                  </a:extLst>
                </a:gridCol>
                <a:gridCol w="1231816">
                  <a:extLst>
                    <a:ext uri="{9D8B030D-6E8A-4147-A177-3AD203B41FA5}">
                      <a16:colId xmlns:a16="http://schemas.microsoft.com/office/drawing/2014/main" val="260677659"/>
                    </a:ext>
                  </a:extLst>
                </a:gridCol>
                <a:gridCol w="1231816">
                  <a:extLst>
                    <a:ext uri="{9D8B030D-6E8A-4147-A177-3AD203B41FA5}">
                      <a16:colId xmlns:a16="http://schemas.microsoft.com/office/drawing/2014/main" val="3061515146"/>
                    </a:ext>
                  </a:extLst>
                </a:gridCol>
              </a:tblGrid>
              <a:tr h="38372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MAPA DE CANALES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497879"/>
                  </a:ext>
                </a:extLst>
              </a:tr>
              <a:tr h="3530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HUILA 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1Q 2023​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2Q 2023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Plan 2Q 2023​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Forecast</a:t>
                      </a:r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3Q 2023​ </a:t>
                      </a:r>
                      <a:endParaRPr lang="es-MX" dirty="0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69919"/>
                  </a:ext>
                </a:extLst>
              </a:tr>
              <a:tr h="264387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Clientes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788042"/>
                  </a:ext>
                </a:extLst>
              </a:tr>
              <a:tr h="26438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clientes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249214"/>
                  </a:ext>
                </a:extLst>
              </a:tr>
              <a:tr h="19743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Participación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MX" sz="2000" b="1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981397"/>
                  </a:ext>
                </a:extLst>
              </a:tr>
              <a:tr h="19743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Total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796891"/>
                  </a:ext>
                </a:extLst>
              </a:tr>
              <a:tr h="353024">
                <a:tc gridSpan="2">
                  <a:txBody>
                    <a:bodyPr/>
                    <a:lstStyle/>
                    <a:p>
                      <a:pPr algn="l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8728807"/>
                  </a:ext>
                </a:extLst>
              </a:tr>
              <a:tr h="4451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TOLIMA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9063"/>
                  </a:ext>
                </a:extLst>
              </a:tr>
              <a:tr h="24678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Clientes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733618"/>
                  </a:ext>
                </a:extLst>
              </a:tr>
              <a:tr h="23580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clientes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0459562"/>
                  </a:ext>
                </a:extLst>
              </a:tr>
              <a:tr h="35484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Participación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91914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Total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469106"/>
                  </a:ext>
                </a:extLst>
              </a:tr>
              <a:tr h="186633">
                <a:tc gridSpan="2">
                  <a:txBody>
                    <a:bodyPr/>
                    <a:lstStyle/>
                    <a:p>
                      <a:pPr algn="l" fontAlgn="ctr"/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514272"/>
                  </a:ext>
                </a:extLst>
              </a:tr>
              <a:tr h="4451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CAQUETA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MX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938922"/>
                  </a:ext>
                </a:extLst>
              </a:tr>
              <a:tr h="24678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Clientes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77854"/>
                  </a:ext>
                </a:extLst>
              </a:tr>
              <a:tr h="2467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clientes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451252"/>
                  </a:ext>
                </a:extLst>
              </a:tr>
              <a:tr h="19186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Participación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Districol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824237"/>
                  </a:ext>
                </a:extLst>
              </a:tr>
              <a:tr h="19186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Volumen Total Zona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1332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291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CC8D0-BA8A-4F03-9FE8-99EECBBFC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/>
              <a:t>DBC - Transformación Digital</a:t>
            </a:r>
          </a:p>
        </p:txBody>
      </p:sp>
    </p:spTree>
    <p:extLst>
      <p:ext uri="{BB962C8B-B14F-4D97-AF65-F5344CB8AC3E}">
        <p14:creationId xmlns:p14="http://schemas.microsoft.com/office/powerpoint/2010/main" val="216442271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3490</TotalTime>
  <Words>158</Words>
  <Application>Microsoft Office PowerPoint</Application>
  <PresentationFormat>Panorámica</PresentationFormat>
  <Paragraphs>57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1_Tema de Office</vt:lpstr>
      <vt:lpstr>B2C - Indicadores Metodología de trabajo</vt:lpstr>
      <vt:lpstr>B2C - Indicadores Metodología de trabajo</vt:lpstr>
      <vt:lpstr>DBC - Transformación Digital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B2C - Indicadores Metodología de trabajo</dc:title>
  <dc:creator>Asistente de Direccion</dc:creator>
  <cp:lastModifiedBy>Diego Cuellar Paz</cp:lastModifiedBy>
  <cp:revision>82</cp:revision>
  <cp:lastPrinted>2023-08-23T21:21:34Z</cp:lastPrinted>
  <dcterms:created xsi:type="dcterms:W3CDTF">2023-04-11T21:33:31Z</dcterms:created>
  <dcterms:modified xsi:type="dcterms:W3CDTF">2024-03-07T21:17:34Z</dcterms:modified>
</cp:coreProperties>
</file>