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41"/>
  </p:notesMasterIdLst>
  <p:sldIdLst>
    <p:sldId id="11556" r:id="rId6"/>
    <p:sldId id="13681" r:id="rId7"/>
    <p:sldId id="12727" r:id="rId8"/>
    <p:sldId id="12726" r:id="rId9"/>
    <p:sldId id="2147376886" r:id="rId10"/>
    <p:sldId id="13830" r:id="rId11"/>
    <p:sldId id="13831" r:id="rId12"/>
    <p:sldId id="13832" r:id="rId13"/>
    <p:sldId id="12729" r:id="rId14"/>
    <p:sldId id="13682" r:id="rId15"/>
    <p:sldId id="2147376876" r:id="rId16"/>
    <p:sldId id="2147376877" r:id="rId17"/>
    <p:sldId id="2147376874" r:id="rId18"/>
    <p:sldId id="13665" r:id="rId19"/>
    <p:sldId id="13829" r:id="rId20"/>
    <p:sldId id="13666" r:id="rId21"/>
    <p:sldId id="13837" r:id="rId22"/>
    <p:sldId id="13668" r:id="rId23"/>
    <p:sldId id="13695" r:id="rId24"/>
    <p:sldId id="2147376878" r:id="rId25"/>
    <p:sldId id="2147376879" r:id="rId26"/>
    <p:sldId id="2147376880" r:id="rId27"/>
    <p:sldId id="2147376881" r:id="rId28"/>
    <p:sldId id="2147376863" r:id="rId29"/>
    <p:sldId id="13672" r:id="rId30"/>
    <p:sldId id="13696" r:id="rId31"/>
    <p:sldId id="2147376882" r:id="rId32"/>
    <p:sldId id="2147376883" r:id="rId33"/>
    <p:sldId id="2147376884" r:id="rId34"/>
    <p:sldId id="2147376885" r:id="rId35"/>
    <p:sldId id="2147376445" r:id="rId36"/>
    <p:sldId id="13685" r:id="rId37"/>
    <p:sldId id="12713" r:id="rId38"/>
    <p:sldId id="12714" r:id="rId39"/>
    <p:sldId id="12715" r:id="rId4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4B"/>
    <a:srgbClr val="084D91"/>
    <a:srgbClr val="D2D6DC"/>
    <a:srgbClr val="ECF2F8"/>
    <a:srgbClr val="005495"/>
    <a:srgbClr val="BFBFBF"/>
    <a:srgbClr val="FFB800"/>
    <a:srgbClr val="000008"/>
    <a:srgbClr val="9C9C9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0D504-A047-4BCF-9C62-9AC5AE87F159}" v="172" dt="2022-12-12T20:55:48.663"/>
    <p1510:client id="{6960BA4F-437F-4793-974A-164472E175DA}" v="52" dt="2021-12-13T15:59:36.115"/>
    <p1510:client id="{C10E74BA-40DE-4BAB-ADBB-E610EBF045E5}" v="454" dt="2022-12-12T20:45:52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ha Patricia Sánchez" userId="S::martha.sanchez@terpel.com::a67f1e0b-2d1e-489e-a76b-e323672c21db" providerId="AD" clId="Web-{C10E74BA-40DE-4BAB-ADBB-E610EBF045E5}"/>
    <pc:docChg chg="addSld delSld modSld">
      <pc:chgData name="Martha Patricia Sánchez" userId="S::martha.sanchez@terpel.com::a67f1e0b-2d1e-489e-a76b-e323672c21db" providerId="AD" clId="Web-{C10E74BA-40DE-4BAB-ADBB-E610EBF045E5}" dt="2022-12-12T20:45:49.198" v="299" actId="20577"/>
      <pc:docMkLst>
        <pc:docMk/>
      </pc:docMkLst>
      <pc:sldChg chg="addSp delSp modSp">
        <pc:chgData name="Martha Patricia Sánchez" userId="S::martha.sanchez@terpel.com::a67f1e0b-2d1e-489e-a76b-e323672c21db" providerId="AD" clId="Web-{C10E74BA-40DE-4BAB-ADBB-E610EBF045E5}" dt="2022-12-12T20:45:49.198" v="299" actId="20577"/>
        <pc:sldMkLst>
          <pc:docMk/>
          <pc:sldMk cId="1426575371" sldId="13829"/>
        </pc:sldMkLst>
        <pc:spChg chg="add mod">
          <ac:chgData name="Martha Patricia Sánchez" userId="S::martha.sanchez@terpel.com::a67f1e0b-2d1e-489e-a76b-e323672c21db" providerId="AD" clId="Web-{C10E74BA-40DE-4BAB-ADBB-E610EBF045E5}" dt="2022-12-12T20:42:58.615" v="238" actId="20577"/>
          <ac:spMkLst>
            <pc:docMk/>
            <pc:sldMk cId="1426575371" sldId="13829"/>
            <ac:spMk id="3" creationId="{69733A5B-C70C-5527-8DE1-F55501053FBE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40:03.970" v="194" actId="1076"/>
          <ac:spMkLst>
            <pc:docMk/>
            <pc:sldMk cId="1426575371" sldId="13829"/>
            <ac:spMk id="4" creationId="{07880FB2-9BE6-248A-8EEE-D049E985C4EA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43:26.069" v="239" actId="20577"/>
          <ac:spMkLst>
            <pc:docMk/>
            <pc:sldMk cId="1426575371" sldId="13829"/>
            <ac:spMk id="6" creationId="{76206E58-661D-884D-8643-883475932DE7}"/>
          </ac:spMkLst>
        </pc:spChg>
        <pc:spChg chg="del">
          <ac:chgData name="Martha Patricia Sánchez" userId="S::martha.sanchez@terpel.com::a67f1e0b-2d1e-489e-a76b-e323672c21db" providerId="AD" clId="Web-{C10E74BA-40DE-4BAB-ADBB-E610EBF045E5}" dt="2022-12-12T20:44:16.289" v="244"/>
          <ac:spMkLst>
            <pc:docMk/>
            <pc:sldMk cId="1426575371" sldId="13829"/>
            <ac:spMk id="7" creationId="{EB24EEF3-2AC2-AB45-B569-600093943D92}"/>
          </ac:spMkLst>
        </pc:spChg>
        <pc:spChg chg="add del mod">
          <ac:chgData name="Martha Patricia Sánchez" userId="S::martha.sanchez@terpel.com::a67f1e0b-2d1e-489e-a76b-e323672c21db" providerId="AD" clId="Web-{C10E74BA-40DE-4BAB-ADBB-E610EBF045E5}" dt="2022-12-12T20:44:16.289" v="240"/>
          <ac:spMkLst>
            <pc:docMk/>
            <pc:sldMk cId="1426575371" sldId="13829"/>
            <ac:spMk id="9" creationId="{E0D780FE-D10C-9594-C9CD-268012904F08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40:04.001" v="196" actId="1076"/>
          <ac:spMkLst>
            <pc:docMk/>
            <pc:sldMk cId="1426575371" sldId="13829"/>
            <ac:spMk id="10" creationId="{35590580-5EE3-9FC4-702E-294625CC098D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40.954" v="181" actId="1076"/>
          <ac:spMkLst>
            <pc:docMk/>
            <pc:sldMk cId="1426575371" sldId="13829"/>
            <ac:spMk id="11" creationId="{4F804D0F-4FC2-C74D-BBBA-16C07BFC9E45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45:49.198" v="299" actId="20577"/>
          <ac:spMkLst>
            <pc:docMk/>
            <pc:sldMk cId="1426575371" sldId="13829"/>
            <ac:spMk id="12" creationId="{0650F85F-9C1C-D44E-8C50-3E440AAAD062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29.860" v="174" actId="1076"/>
          <ac:spMkLst>
            <pc:docMk/>
            <pc:sldMk cId="1426575371" sldId="13829"/>
            <ac:spMk id="13" creationId="{0C9AE625-FE78-2C45-8A02-DAF4C110ACB0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40.969" v="182" actId="1076"/>
          <ac:spMkLst>
            <pc:docMk/>
            <pc:sldMk cId="1426575371" sldId="13829"/>
            <ac:spMk id="14" creationId="{AC5245B8-11A1-7A4B-9951-241906EF4E2D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29.860" v="175" actId="1076"/>
          <ac:spMkLst>
            <pc:docMk/>
            <pc:sldMk cId="1426575371" sldId="13829"/>
            <ac:spMk id="15" creationId="{30238C1D-BFF0-0E41-8CBF-2DB9FDF0E7C3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29.875" v="176" actId="1076"/>
          <ac:spMkLst>
            <pc:docMk/>
            <pc:sldMk cId="1426575371" sldId="13829"/>
            <ac:spMk id="16" creationId="{23138B47-8657-8D41-A6A5-CFA2498CBC12}"/>
          </ac:spMkLst>
        </pc:spChg>
        <pc:spChg chg="del mod">
          <ac:chgData name="Martha Patricia Sánchez" userId="S::martha.sanchez@terpel.com::a67f1e0b-2d1e-489e-a76b-e323672c21db" providerId="AD" clId="Web-{C10E74BA-40DE-4BAB-ADBB-E610EBF045E5}" dt="2022-12-12T20:44:16.289" v="243"/>
          <ac:spMkLst>
            <pc:docMk/>
            <pc:sldMk cId="1426575371" sldId="13829"/>
            <ac:spMk id="17" creationId="{63C0EE15-AA4F-784E-A8E4-C57CAFCDCFDD}"/>
          </ac:spMkLst>
        </pc:spChg>
        <pc:spChg chg="del mod">
          <ac:chgData name="Martha Patricia Sánchez" userId="S::martha.sanchez@terpel.com::a67f1e0b-2d1e-489e-a76b-e323672c21db" providerId="AD" clId="Web-{C10E74BA-40DE-4BAB-ADBB-E610EBF045E5}" dt="2022-12-12T20:44:16.289" v="242"/>
          <ac:spMkLst>
            <pc:docMk/>
            <pc:sldMk cId="1426575371" sldId="13829"/>
            <ac:spMk id="18" creationId="{8BFE3254-E0E6-5A40-A51A-BB61DB748E35}"/>
          </ac:spMkLst>
        </pc:spChg>
        <pc:spChg chg="del mod">
          <ac:chgData name="Martha Patricia Sánchez" userId="S::martha.sanchez@terpel.com::a67f1e0b-2d1e-489e-a76b-e323672c21db" providerId="AD" clId="Web-{C10E74BA-40DE-4BAB-ADBB-E610EBF045E5}" dt="2022-12-12T20:44:16.289" v="241"/>
          <ac:spMkLst>
            <pc:docMk/>
            <pc:sldMk cId="1426575371" sldId="13829"/>
            <ac:spMk id="19" creationId="{321A16A7-A5FC-2840-AE2E-AC5EB025B78B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40.985" v="184" actId="1076"/>
          <ac:spMkLst>
            <pc:docMk/>
            <pc:sldMk cId="1426575371" sldId="13829"/>
            <ac:spMk id="20" creationId="{A114FB55-D7CB-CB4D-A1AE-DC7D9E2034FB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29.922" v="179" actId="1076"/>
          <ac:spMkLst>
            <pc:docMk/>
            <pc:sldMk cId="1426575371" sldId="13829"/>
            <ac:spMk id="21" creationId="{EE96A56D-7724-DB40-A50E-0662436B23F6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9:29.938" v="180" actId="1076"/>
          <ac:spMkLst>
            <pc:docMk/>
            <pc:sldMk cId="1426575371" sldId="13829"/>
            <ac:spMk id="22" creationId="{17867843-5983-6443-8FFA-866FF74C773D}"/>
          </ac:spMkLst>
        </pc:spChg>
      </pc:sldChg>
      <pc:sldChg chg="add">
        <pc:chgData name="Martha Patricia Sánchez" userId="S::martha.sanchez@terpel.com::a67f1e0b-2d1e-489e-a76b-e323672c21db" providerId="AD" clId="Web-{C10E74BA-40DE-4BAB-ADBB-E610EBF045E5}" dt="2022-12-12T20:38:03.732" v="171"/>
        <pc:sldMkLst>
          <pc:docMk/>
          <pc:sldMk cId="401782190" sldId="2147376886"/>
        </pc:sldMkLst>
      </pc:sldChg>
      <pc:sldChg chg="addSp modSp add del replId">
        <pc:chgData name="Martha Patricia Sánchez" userId="S::martha.sanchez@terpel.com::a67f1e0b-2d1e-489e-a76b-e323672c21db" providerId="AD" clId="Web-{C10E74BA-40DE-4BAB-ADBB-E610EBF045E5}" dt="2022-12-12T20:37:33.153" v="170"/>
        <pc:sldMkLst>
          <pc:docMk/>
          <pc:sldMk cId="1972759541" sldId="2147376886"/>
        </pc:sldMkLst>
        <pc:spChg chg="add mod">
          <ac:chgData name="Martha Patricia Sánchez" userId="S::martha.sanchez@terpel.com::a67f1e0b-2d1e-489e-a76b-e323672c21db" providerId="AD" clId="Web-{C10E74BA-40DE-4BAB-ADBB-E610EBF045E5}" dt="2022-12-12T20:33:09.552" v="20" actId="20577"/>
          <ac:spMkLst>
            <pc:docMk/>
            <pc:sldMk cId="1972759541" sldId="2147376886"/>
            <ac:spMk id="4" creationId="{5F8C5871-D3E3-E212-8868-2E32E928CCB7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2:14.441" v="3" actId="20577"/>
          <ac:spMkLst>
            <pc:docMk/>
            <pc:sldMk cId="1972759541" sldId="2147376886"/>
            <ac:spMk id="5" creationId="{F17962AB-0DCC-4887-85E0-F5EC36AB76C0}"/>
          </ac:spMkLst>
        </pc:spChg>
        <pc:spChg chg="mod">
          <ac:chgData name="Martha Patricia Sánchez" userId="S::martha.sanchez@terpel.com::a67f1e0b-2d1e-489e-a76b-e323672c21db" providerId="AD" clId="Web-{C10E74BA-40DE-4BAB-ADBB-E610EBF045E5}" dt="2022-12-12T20:32:36.317" v="11" actId="20577"/>
          <ac:spMkLst>
            <pc:docMk/>
            <pc:sldMk cId="1972759541" sldId="2147376886"/>
            <ac:spMk id="6" creationId="{69914138-2356-444B-9337-C90BCF7E1C88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34:00.835" v="29" actId="1076"/>
          <ac:spMkLst>
            <pc:docMk/>
            <pc:sldMk cId="1972759541" sldId="2147376886"/>
            <ac:spMk id="10" creationId="{831F4732-201E-2AAE-8F44-08DFD75D60A2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34:05.726" v="30" actId="1076"/>
          <ac:spMkLst>
            <pc:docMk/>
            <pc:sldMk cId="1972759541" sldId="2147376886"/>
            <ac:spMk id="11" creationId="{C1D9B72A-611E-0DB8-3D5A-D035065ED5DE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34:45.618" v="57" actId="20577"/>
          <ac:spMkLst>
            <pc:docMk/>
            <pc:sldMk cId="1972759541" sldId="2147376886"/>
            <ac:spMk id="12" creationId="{E9300C80-8F69-DBEF-3CC1-99D6C95D894A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35:07.650" v="74" actId="20577"/>
          <ac:spMkLst>
            <pc:docMk/>
            <pc:sldMk cId="1972759541" sldId="2147376886"/>
            <ac:spMk id="14" creationId="{3AE013AB-C319-829A-8B67-F005869636B9}"/>
          </ac:spMkLst>
        </pc:spChg>
        <pc:spChg chg="add mod">
          <ac:chgData name="Martha Patricia Sánchez" userId="S::martha.sanchez@terpel.com::a67f1e0b-2d1e-489e-a76b-e323672c21db" providerId="AD" clId="Web-{C10E74BA-40DE-4BAB-ADBB-E610EBF045E5}" dt="2022-12-12T20:37:21.012" v="169" actId="14100"/>
          <ac:spMkLst>
            <pc:docMk/>
            <pc:sldMk cId="1972759541" sldId="2147376886"/>
            <ac:spMk id="15" creationId="{0D3AEED2-D9C2-1C88-5BF3-22282C36456A}"/>
          </ac:spMkLst>
        </pc:spChg>
      </pc:sldChg>
    </pc:docChg>
  </pc:docChgLst>
  <pc:docChgLst>
    <pc:chgData name="Martha Patricia Sánchez" userId="S::martha.sanchez@terpel.com::a67f1e0b-2d1e-489e-a76b-e323672c21db" providerId="AD" clId="Web-{2730D504-A047-4BCF-9C62-9AC5AE87F159}"/>
    <pc:docChg chg="modSld">
      <pc:chgData name="Martha Patricia Sánchez" userId="S::martha.sanchez@terpel.com::a67f1e0b-2d1e-489e-a76b-e323672c21db" providerId="AD" clId="Web-{2730D504-A047-4BCF-9C62-9AC5AE87F159}" dt="2022-12-12T20:55:48.663" v="171"/>
      <pc:docMkLst>
        <pc:docMk/>
      </pc:docMkLst>
      <pc:sldChg chg="addSp modSp">
        <pc:chgData name="Martha Patricia Sánchez" userId="S::martha.sanchez@terpel.com::a67f1e0b-2d1e-489e-a76b-e323672c21db" providerId="AD" clId="Web-{2730D504-A047-4BCF-9C62-9AC5AE87F159}" dt="2022-12-12T20:55:48.663" v="171"/>
        <pc:sldMkLst>
          <pc:docMk/>
          <pc:sldMk cId="1426575371" sldId="13829"/>
        </pc:sldMkLst>
        <pc:spChg chg="mod">
          <ac:chgData name="Martha Patricia Sánchez" userId="S::martha.sanchez@terpel.com::a67f1e0b-2d1e-489e-a76b-e323672c21db" providerId="AD" clId="Web-{2730D504-A047-4BCF-9C62-9AC5AE87F159}" dt="2022-12-12T20:52:22.814" v="28" actId="1076"/>
          <ac:spMkLst>
            <pc:docMk/>
            <pc:sldMk cId="1426575371" sldId="13829"/>
            <ac:spMk id="2" creationId="{0EDB4908-FAE2-4801-A449-BBD850B75165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5:48.616" v="170"/>
          <ac:spMkLst>
            <pc:docMk/>
            <pc:sldMk cId="1426575371" sldId="13829"/>
            <ac:spMk id="3" creationId="{69733A5B-C70C-5527-8DE1-F55501053FBE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04.362" v="72" actId="1076"/>
          <ac:spMkLst>
            <pc:docMk/>
            <pc:sldMk cId="1426575371" sldId="13829"/>
            <ac:spMk id="4" creationId="{07880FB2-9BE6-248A-8EEE-D049E985C4EA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5:07.271" v="159" actId="20577"/>
          <ac:spMkLst>
            <pc:docMk/>
            <pc:sldMk cId="1426575371" sldId="13829"/>
            <ac:spMk id="5" creationId="{EF6FB108-4FA8-9946-8628-98D3D1C597D0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2:38.346" v="30" actId="1076"/>
          <ac:spMkLst>
            <pc:docMk/>
            <pc:sldMk cId="1426575371" sldId="13829"/>
            <ac:spMk id="6" creationId="{76206E58-661D-884D-8643-883475932DE7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5:26.959" v="166" actId="20577"/>
          <ac:spMkLst>
            <pc:docMk/>
            <pc:sldMk cId="1426575371" sldId="13829"/>
            <ac:spMk id="7" creationId="{E73B16BD-EC4C-875A-560D-CF02197224AB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2:38.361" v="31" actId="1076"/>
          <ac:spMkLst>
            <pc:docMk/>
            <pc:sldMk cId="1426575371" sldId="13829"/>
            <ac:spMk id="8" creationId="{FCBF9D47-DC4D-6447-B397-202279E4323A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2:52.362" v="61" actId="1076"/>
          <ac:spMkLst>
            <pc:docMk/>
            <pc:sldMk cId="1426575371" sldId="13829"/>
            <ac:spMk id="9" creationId="{65D8483D-971F-842E-0B1F-BBD1EE5B46E2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04.362" v="73" actId="1076"/>
          <ac:spMkLst>
            <pc:docMk/>
            <pc:sldMk cId="1426575371" sldId="13829"/>
            <ac:spMk id="10" creationId="{35590580-5EE3-9FC4-702E-294625CC098D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5:48.476" v="167"/>
          <ac:spMkLst>
            <pc:docMk/>
            <pc:sldMk cId="1426575371" sldId="13829"/>
            <ac:spMk id="11" creationId="{4F804D0F-4FC2-C74D-BBBA-16C07BFC9E45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5:48.523" v="168"/>
          <ac:spMkLst>
            <pc:docMk/>
            <pc:sldMk cId="1426575371" sldId="13829"/>
            <ac:spMk id="12" creationId="{0650F85F-9C1C-D44E-8C50-3E440AAAD062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5:48.569" v="169"/>
          <ac:spMkLst>
            <pc:docMk/>
            <pc:sldMk cId="1426575371" sldId="13829"/>
            <ac:spMk id="13" creationId="{0C9AE625-FE78-2C45-8A02-DAF4C110ACB0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2:52.252" v="52" actId="1076"/>
          <ac:spMkLst>
            <pc:docMk/>
            <pc:sldMk cId="1426575371" sldId="13829"/>
            <ac:spMk id="14" creationId="{AC5245B8-11A1-7A4B-9951-241906EF4E2D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19.456" v="79" actId="1076"/>
          <ac:spMkLst>
            <pc:docMk/>
            <pc:sldMk cId="1426575371" sldId="13829"/>
            <ac:spMk id="15" creationId="{30238C1D-BFF0-0E41-8CBF-2DB9FDF0E7C3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30.441" v="90" actId="1076"/>
          <ac:spMkLst>
            <pc:docMk/>
            <pc:sldMk cId="1426575371" sldId="13829"/>
            <ac:spMk id="16" creationId="{23138B47-8657-8D41-A6A5-CFA2498CBC12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19.519" v="83" actId="1076"/>
          <ac:spMkLst>
            <pc:docMk/>
            <pc:sldMk cId="1426575371" sldId="13829"/>
            <ac:spMk id="17" creationId="{9BC71601-4866-2505-71A0-860BED0FF4CD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30.472" v="92" actId="1076"/>
          <ac:spMkLst>
            <pc:docMk/>
            <pc:sldMk cId="1426575371" sldId="13829"/>
            <ac:spMk id="18" creationId="{CE6BED39-5110-2703-DFFA-289A69618078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04.409" v="76" actId="1076"/>
          <ac:spMkLst>
            <pc:docMk/>
            <pc:sldMk cId="1426575371" sldId="13829"/>
            <ac:spMk id="19" creationId="{ECCB85F3-4C07-61DB-7A1E-0DEC31792202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2:52.299" v="55" actId="1076"/>
          <ac:spMkLst>
            <pc:docMk/>
            <pc:sldMk cId="1426575371" sldId="13829"/>
            <ac:spMk id="20" creationId="{A114FB55-D7CB-CB4D-A1AE-DC7D9E2034FB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19.487" v="81" actId="1076"/>
          <ac:spMkLst>
            <pc:docMk/>
            <pc:sldMk cId="1426575371" sldId="13829"/>
            <ac:spMk id="21" creationId="{EE96A56D-7724-DB40-A50E-0662436B23F6}"/>
          </ac:spMkLst>
        </pc:spChg>
        <pc:spChg chg="mod">
          <ac:chgData name="Martha Patricia Sánchez" userId="S::martha.sanchez@terpel.com::a67f1e0b-2d1e-489e-a76b-e323672c21db" providerId="AD" clId="Web-{2730D504-A047-4BCF-9C62-9AC5AE87F159}" dt="2022-12-12T20:53:30.456" v="91" actId="1076"/>
          <ac:spMkLst>
            <pc:docMk/>
            <pc:sldMk cId="1426575371" sldId="13829"/>
            <ac:spMk id="22" creationId="{17867843-5983-6443-8FFA-866FF74C773D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5:48.663" v="171"/>
          <ac:spMkLst>
            <pc:docMk/>
            <pc:sldMk cId="1426575371" sldId="13829"/>
            <ac:spMk id="24" creationId="{E5A5F312-569B-804E-0E30-6453B9D73272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38.941" v="98" actId="1076"/>
          <ac:spMkLst>
            <pc:docMk/>
            <pc:sldMk cId="1426575371" sldId="13829"/>
            <ac:spMk id="25" creationId="{7939E253-0144-D130-B2BA-94B5E523FC5C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38.957" v="99" actId="1076"/>
          <ac:spMkLst>
            <pc:docMk/>
            <pc:sldMk cId="1426575371" sldId="13829"/>
            <ac:spMk id="26" creationId="{1E079636-18BE-B666-EB86-4C55872363E2}"/>
          </ac:spMkLst>
        </pc:spChg>
        <pc:spChg chg="add mod">
          <ac:chgData name="Martha Patricia Sánchez" userId="S::martha.sanchez@terpel.com::a67f1e0b-2d1e-489e-a76b-e323672c21db" providerId="AD" clId="Web-{2730D504-A047-4BCF-9C62-9AC5AE87F159}" dt="2022-12-12T20:53:38.972" v="100" actId="1076"/>
          <ac:spMkLst>
            <pc:docMk/>
            <pc:sldMk cId="1426575371" sldId="13829"/>
            <ac:spMk id="27" creationId="{124434E3-64F9-4082-5A19-134ED57E33D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6T20:01:21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5231 10920 795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6T20:01:21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5231 10920 795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DF8C6-C10C-D841-9C59-F7270DF4DAC3}" type="datetimeFigureOut">
              <a:rPr lang="es-CO" smtClean="0"/>
              <a:t>12/12/2022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57460-F566-BF49-8A63-89066B9DAC7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879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57460-F566-BF49-8A63-89066B9DAC72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79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57460-F566-BF49-8A63-89066B9DAC72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595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. Encabezado Regular 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EMprint" panose="020B0503020204020204" pitchFamily="34" charset="77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1E07BE-43E1-A443-813A-BD458BD9E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EMprint" panose="020B0503020204020204" pitchFamily="34" charset="77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36C703-1E8C-A54D-AF95-CD032E152D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EMprint" panose="020B0503020204020204" pitchFamily="34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449286-AE9F-824D-8A3D-EC20FFBB7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72" r="-138"/>
          <a:stretch/>
        </p:blipFill>
        <p:spPr>
          <a:xfrm>
            <a:off x="10848528" y="6064162"/>
            <a:ext cx="1224136" cy="7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8722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C56642C-800C-4E11-A159-903FAF3E3C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B09EA7-E007-44C5-A7BB-0CC77CCEB9B4}"/>
              </a:ext>
            </a:extLst>
          </p:cNvPr>
          <p:cNvSpPr/>
          <p:nvPr userDrawn="1"/>
        </p:nvSpPr>
        <p:spPr>
          <a:xfrm>
            <a:off x="103517" y="103516"/>
            <a:ext cx="11982092" cy="6650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65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453C7EB9-C191-A644-9E27-F785A4717F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671870"/>
            <a:ext cx="10729268" cy="757130"/>
          </a:xfrm>
        </p:spPr>
        <p:txBody>
          <a:bodyPr wrap="square" anchor="b" anchorCtr="0">
            <a:spAutoFit/>
          </a:bodyPr>
          <a:lstStyle>
            <a:lvl1pPr algn="l">
              <a:defRPr sz="4800" b="1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Título Presentación - Minúsculas</a:t>
            </a:r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2F66623-43E8-CB4E-83AC-9C7567FC0F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502101"/>
            <a:ext cx="7776939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CO"/>
              <a:t>SUBTÍTULO DE PRESENTACIÓN –MAYÚSCULAS </a:t>
            </a:r>
          </a:p>
        </p:txBody>
      </p:sp>
      <p:sp>
        <p:nvSpPr>
          <p:cNvPr id="14" name="Marcador de contenido 34">
            <a:extLst>
              <a:ext uri="{FF2B5EF4-FFF2-40B4-BE49-F238E27FC236}">
                <a16:creationId xmlns:a16="http://schemas.microsoft.com/office/drawing/2014/main" id="{8BAB4DE3-4977-6C48-936B-4BB4BC42AD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5324" y="4790426"/>
            <a:ext cx="637222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0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9875" indent="0">
              <a:buNone/>
              <a:defRPr/>
            </a:lvl2pPr>
            <a:lvl3pPr marL="495300" indent="0">
              <a:buNone/>
              <a:defRPr/>
            </a:lvl3pPr>
            <a:lvl4pPr marL="674688" indent="0">
              <a:buNone/>
              <a:defRPr/>
            </a:lvl4pPr>
            <a:lvl5pPr marL="846137" indent="0">
              <a:buNone/>
              <a:defRPr/>
            </a:lvl5pPr>
          </a:lstStyle>
          <a:p>
            <a:pPr lvl="0"/>
            <a:r>
              <a:rPr lang="es-ES"/>
              <a:t>Fecha de presentación (mes en letras, día y año en números) </a:t>
            </a:r>
            <a:endParaRPr lang="es-CO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F6666A2-94C7-4949-97FF-CD47DCAE99AC}"/>
              </a:ext>
            </a:extLst>
          </p:cNvPr>
          <p:cNvSpPr/>
          <p:nvPr userDrawn="1"/>
        </p:nvSpPr>
        <p:spPr>
          <a:xfrm>
            <a:off x="0" y="5889410"/>
            <a:ext cx="12191999" cy="970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6943" tIns="53471" rIns="106943" bIns="53471"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D47EDAB-B86E-0F45-8ECA-666F43D58CE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E141B26-1B04-6B45-BE1E-744A8A043C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95EADD6-5388-2643-B3A2-39EE57DA9B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E48E5BC-74C8-2442-B870-EE03F742C3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457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C723498-CB93-D347-B277-DF61FF63DDC4}"/>
              </a:ext>
            </a:extLst>
          </p:cNvPr>
          <p:cNvSpPr/>
          <p:nvPr/>
        </p:nvSpPr>
        <p:spPr>
          <a:xfrm>
            <a:off x="1" y="0"/>
            <a:ext cx="5735960" cy="6861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D42C5-CB8F-2240-A480-321123B9A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718605"/>
            <a:ext cx="4176713" cy="801823"/>
          </a:xfrm>
        </p:spPr>
        <p:txBody>
          <a:bodyPr tIns="0" anchor="t" anchorCtr="0">
            <a:spAutoFit/>
          </a:bodyPr>
          <a:lstStyle>
            <a:lvl1pPr algn="l">
              <a:lnSpc>
                <a:spcPts val="6400"/>
              </a:lnSpc>
              <a:spcAft>
                <a:spcPts val="600"/>
              </a:spcAft>
              <a:defRPr sz="4800" b="1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Contenido 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1CE34FAE-E2AD-184E-9EEC-C3D16C4ED9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0589" y="2718605"/>
            <a:ext cx="3436086" cy="1836400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Tema 1</a:t>
            </a:r>
          </a:p>
          <a:p>
            <a:pPr lvl="0"/>
            <a:r>
              <a:rPr lang="es-ES"/>
              <a:t>Tema 2 </a:t>
            </a:r>
          </a:p>
          <a:p>
            <a:pPr lvl="0"/>
            <a:r>
              <a:rPr lang="es-ES"/>
              <a:t>Tema 3</a:t>
            </a:r>
          </a:p>
          <a:p>
            <a:pPr lvl="0"/>
            <a:r>
              <a:rPr lang="es-ES"/>
              <a:t>Tema 4</a:t>
            </a:r>
          </a:p>
          <a:p>
            <a:pPr lvl="0"/>
            <a:r>
              <a:rPr lang="es-ES"/>
              <a:t>Tema 5</a:t>
            </a:r>
            <a:endParaRPr lang="es-CO"/>
          </a:p>
        </p:txBody>
      </p:sp>
      <p:sp>
        <p:nvSpPr>
          <p:cNvPr id="22" name="Marcador de texto 20">
            <a:extLst>
              <a:ext uri="{FF2B5EF4-FFF2-40B4-BE49-F238E27FC236}">
                <a16:creationId xmlns:a16="http://schemas.microsoft.com/office/drawing/2014/main" id="{4E70C248-8340-C74D-B57D-34B96C7E8A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9963" y="2718605"/>
            <a:ext cx="606436" cy="1836400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1.</a:t>
            </a:r>
          </a:p>
          <a:p>
            <a:pPr lvl="0"/>
            <a:r>
              <a:rPr lang="es-ES"/>
              <a:t>2.</a:t>
            </a:r>
          </a:p>
          <a:p>
            <a:pPr lvl="0"/>
            <a:r>
              <a:rPr lang="es-ES"/>
              <a:t>3.</a:t>
            </a:r>
          </a:p>
          <a:p>
            <a:pPr lvl="0"/>
            <a:r>
              <a:rPr lang="es-ES"/>
              <a:t>4.</a:t>
            </a:r>
          </a:p>
          <a:p>
            <a:pPr lvl="0"/>
            <a:r>
              <a:rPr lang="es-ES"/>
              <a:t>5.</a:t>
            </a:r>
            <a:endParaRPr lang="es-CO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9F8BFAE-002F-9D4E-B794-A31F4E932BC7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8C7B689-8BA4-0145-8A9E-6AA1652430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3B51D57-B7FB-F345-A907-A25A2FC33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260D45E-BF14-4B4A-B80A-77D84F4552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161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ta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453C7EB9-C191-A644-9E27-F785A4717F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671870"/>
            <a:ext cx="10729268" cy="757130"/>
          </a:xfrm>
        </p:spPr>
        <p:txBody>
          <a:bodyPr wrap="square" anchor="b" anchorCtr="0">
            <a:spAutoFit/>
          </a:bodyPr>
          <a:lstStyle>
            <a:lvl1pPr algn="l">
              <a:defRPr sz="4800" b="1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/>
              <a:t>Título Presentación - Minúsculas</a:t>
            </a:r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2F66623-43E8-CB4E-83AC-9C7567FC0F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502101"/>
            <a:ext cx="7776939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CO"/>
              <a:t>SUBTÍTULO DE PRESENTACIÓN –MAYÚSCULAS </a:t>
            </a:r>
          </a:p>
        </p:txBody>
      </p:sp>
      <p:sp>
        <p:nvSpPr>
          <p:cNvPr id="14" name="Marcador de contenido 34">
            <a:extLst>
              <a:ext uri="{FF2B5EF4-FFF2-40B4-BE49-F238E27FC236}">
                <a16:creationId xmlns:a16="http://schemas.microsoft.com/office/drawing/2014/main" id="{8BAB4DE3-4977-6C48-936B-4BB4BC42AD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5324" y="4790426"/>
            <a:ext cx="637222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0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9875" indent="0">
              <a:buNone/>
              <a:defRPr/>
            </a:lvl2pPr>
            <a:lvl3pPr marL="495300" indent="0">
              <a:buNone/>
              <a:defRPr/>
            </a:lvl3pPr>
            <a:lvl4pPr marL="674688" indent="0">
              <a:buNone/>
              <a:defRPr/>
            </a:lvl4pPr>
            <a:lvl5pPr marL="846137" indent="0">
              <a:buNone/>
              <a:defRPr/>
            </a:lvl5pPr>
          </a:lstStyle>
          <a:p>
            <a:pPr lvl="0"/>
            <a:r>
              <a:rPr lang="es-ES"/>
              <a:t>Fecha de presentación (mes en letras, día y año en números) </a:t>
            </a:r>
            <a:endParaRPr lang="es-CO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F6666A2-94C7-4949-97FF-CD47DCAE99AC}"/>
              </a:ext>
            </a:extLst>
          </p:cNvPr>
          <p:cNvSpPr/>
          <p:nvPr userDrawn="1"/>
        </p:nvSpPr>
        <p:spPr>
          <a:xfrm>
            <a:off x="0" y="5889410"/>
            <a:ext cx="12191999" cy="9701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6943" tIns="53471" rIns="106943" bIns="53471"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D47EDAB-B86E-0F45-8ECA-666F43D58CE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E141B26-1B04-6B45-BE1E-744A8A043C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95EADD6-5388-2643-B3A2-39EE57DA9B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E48E5BC-74C8-2442-B870-EE03F742C3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182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ic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C723498-CB93-D347-B277-DF61FF63DDC4}"/>
              </a:ext>
            </a:extLst>
          </p:cNvPr>
          <p:cNvSpPr/>
          <p:nvPr/>
        </p:nvSpPr>
        <p:spPr>
          <a:xfrm>
            <a:off x="1" y="0"/>
            <a:ext cx="5735960" cy="68611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9D42C5-CB8F-2240-A480-321123B9A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718605"/>
            <a:ext cx="4176713" cy="801823"/>
          </a:xfrm>
        </p:spPr>
        <p:txBody>
          <a:bodyPr tIns="0" anchor="t" anchorCtr="0">
            <a:spAutoFit/>
          </a:bodyPr>
          <a:lstStyle>
            <a:lvl1pPr algn="l">
              <a:lnSpc>
                <a:spcPts val="6400"/>
              </a:lnSpc>
              <a:spcAft>
                <a:spcPts val="600"/>
              </a:spcAft>
              <a:defRPr sz="4800" b="1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Contenido 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1CE34FAE-E2AD-184E-9EEC-C3D16C4ED9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0589" y="2718605"/>
            <a:ext cx="3436086" cy="1836400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Tema 1</a:t>
            </a:r>
          </a:p>
          <a:p>
            <a:pPr lvl="0"/>
            <a:r>
              <a:rPr lang="es-ES"/>
              <a:t>Tema 2 </a:t>
            </a:r>
          </a:p>
          <a:p>
            <a:pPr lvl="0"/>
            <a:r>
              <a:rPr lang="es-ES"/>
              <a:t>Tema 3</a:t>
            </a:r>
          </a:p>
          <a:p>
            <a:pPr lvl="0"/>
            <a:r>
              <a:rPr lang="es-ES"/>
              <a:t>Tema 4</a:t>
            </a:r>
          </a:p>
          <a:p>
            <a:pPr lvl="0"/>
            <a:r>
              <a:rPr lang="es-ES"/>
              <a:t>Tema 5</a:t>
            </a:r>
            <a:endParaRPr lang="es-CO"/>
          </a:p>
        </p:txBody>
      </p:sp>
      <p:sp>
        <p:nvSpPr>
          <p:cNvPr id="22" name="Marcador de texto 20">
            <a:extLst>
              <a:ext uri="{FF2B5EF4-FFF2-40B4-BE49-F238E27FC236}">
                <a16:creationId xmlns:a16="http://schemas.microsoft.com/office/drawing/2014/main" id="{4E70C248-8340-C74D-B57D-34B96C7E8A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9963" y="2718605"/>
            <a:ext cx="606436" cy="1836400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1.</a:t>
            </a:r>
          </a:p>
          <a:p>
            <a:pPr lvl="0"/>
            <a:r>
              <a:rPr lang="es-ES"/>
              <a:t>2.</a:t>
            </a:r>
          </a:p>
          <a:p>
            <a:pPr lvl="0"/>
            <a:r>
              <a:rPr lang="es-ES"/>
              <a:t>3.</a:t>
            </a:r>
          </a:p>
          <a:p>
            <a:pPr lvl="0"/>
            <a:r>
              <a:rPr lang="es-ES"/>
              <a:t>4.</a:t>
            </a:r>
          </a:p>
          <a:p>
            <a:pPr lvl="0"/>
            <a:r>
              <a:rPr lang="es-ES"/>
              <a:t>5.</a:t>
            </a:r>
            <a:endParaRPr lang="es-CO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9F8BFAE-002F-9D4E-B794-A31F4E932BC7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8C7B689-8BA4-0145-8A9E-6AA1652430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3B51D57-B7FB-F345-A907-A25A2FC33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260D45E-BF14-4B4A-B80A-77D84F4552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40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17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icio Capi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F4B7E78-3DEB-DC46-BD12-9098937A60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47D853-5665-E045-9C39-3C2D491F8C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02695" y="0"/>
            <a:ext cx="609600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buFontTx/>
              <a:buNone/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6D1F12-1109-6348-BB06-DC008A51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73016"/>
            <a:ext cx="4176713" cy="1374735"/>
          </a:xfr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lang="es-ES_tradnl" sz="4800" b="1" cap="none" noProof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  <a:spcAft>
                <a:spcPts val="600"/>
              </a:spcAft>
            </a:pPr>
            <a:r>
              <a:rPr lang="es-ES_tradnl" noProof="0"/>
              <a:t>Título del capítulo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98BF53-140B-4D4B-AE3C-84912D9A1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896958"/>
            <a:ext cx="4173538" cy="1934376"/>
          </a:xfrm>
        </p:spPr>
        <p:txBody>
          <a:bodyPr wrap="square" anchor="t" anchorCtr="0">
            <a:spAutoFit/>
          </a:bodyPr>
          <a:lstStyle>
            <a:lvl1pPr algn="r">
              <a:buFontTx/>
              <a:buNone/>
              <a:defRPr sz="133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6" name="Marcador de texto 20">
            <a:extLst>
              <a:ext uri="{FF2B5EF4-FFF2-40B4-BE49-F238E27FC236}">
                <a16:creationId xmlns:a16="http://schemas.microsoft.com/office/drawing/2014/main" id="{88A04814-EE6F-B142-B902-4C26F876D3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5152973"/>
            <a:ext cx="4176713" cy="313932"/>
          </a:xfrm>
        </p:spPr>
        <p:txBody>
          <a:bodyPr anchor="t" anchorCtr="0">
            <a:spAutoFit/>
          </a:bodyPr>
          <a:lstStyle>
            <a:lvl1pPr marL="0" indent="0" algn="r">
              <a:spcAft>
                <a:spcPts val="6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000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icio Capi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F4B7E78-3DEB-DC46-BD12-9098937A60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47D853-5665-E045-9C39-3C2D491F8C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02695" y="0"/>
            <a:ext cx="609600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buFontTx/>
              <a:buNone/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6D1F12-1109-6348-BB06-DC008A51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73016"/>
            <a:ext cx="4176713" cy="1374735"/>
          </a:xfr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lang="es-ES_tradnl" sz="4800" b="1" cap="none" noProof="0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ts val="5000"/>
              </a:lnSpc>
              <a:spcAft>
                <a:spcPts val="600"/>
              </a:spcAft>
            </a:pPr>
            <a:r>
              <a:rPr lang="es-ES_tradnl" noProof="0"/>
              <a:t>Título del capítulo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98BF53-140B-4D4B-AE3C-84912D9A1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896958"/>
            <a:ext cx="4173538" cy="1934376"/>
          </a:xfrm>
        </p:spPr>
        <p:txBody>
          <a:bodyPr wrap="square" anchor="t" anchorCtr="0">
            <a:spAutoFit/>
          </a:bodyPr>
          <a:lstStyle>
            <a:lvl1pPr algn="r">
              <a:buFontTx/>
              <a:buNone/>
              <a:defRPr sz="133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6" name="Marcador de texto 20">
            <a:extLst>
              <a:ext uri="{FF2B5EF4-FFF2-40B4-BE49-F238E27FC236}">
                <a16:creationId xmlns:a16="http://schemas.microsoft.com/office/drawing/2014/main" id="{88A04814-EE6F-B142-B902-4C26F876D3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5152973"/>
            <a:ext cx="4176713" cy="313932"/>
          </a:xfrm>
        </p:spPr>
        <p:txBody>
          <a:bodyPr anchor="t" anchorCtr="0">
            <a:spAutoFit/>
          </a:bodyPr>
          <a:lstStyle>
            <a:lvl1pPr marL="0" indent="0" algn="r">
              <a:spcAft>
                <a:spcPts val="600"/>
              </a:spcAft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9272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icio Capi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F4B7E78-3DEB-DC46-BD12-9098937A60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47D853-5665-E045-9C39-3C2D491F8C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02695" y="0"/>
            <a:ext cx="609600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buFontTx/>
              <a:buNone/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6D1F12-1109-6348-BB06-DC008A51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73016"/>
            <a:ext cx="4176713" cy="1374735"/>
          </a:xfr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lang="es-ES_tradnl" sz="4800" b="1" cap="none" noProof="0" dirty="0">
                <a:solidFill>
                  <a:schemeClr val="accent3"/>
                </a:solidFill>
              </a:defRPr>
            </a:lvl1pPr>
          </a:lstStyle>
          <a:p>
            <a:pPr lvl="0">
              <a:lnSpc>
                <a:spcPts val="5000"/>
              </a:lnSpc>
              <a:spcAft>
                <a:spcPts val="600"/>
              </a:spcAft>
            </a:pPr>
            <a:r>
              <a:rPr lang="es-ES_tradnl" noProof="0"/>
              <a:t>Título del capítulo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98BF53-140B-4D4B-AE3C-84912D9A1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896958"/>
            <a:ext cx="4173538" cy="1934376"/>
          </a:xfrm>
        </p:spPr>
        <p:txBody>
          <a:bodyPr wrap="square" anchor="t" anchorCtr="0">
            <a:spAutoFit/>
          </a:bodyPr>
          <a:lstStyle>
            <a:lvl1pPr algn="r">
              <a:buFontTx/>
              <a:buNone/>
              <a:defRPr sz="133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6" name="Marcador de texto 20">
            <a:extLst>
              <a:ext uri="{FF2B5EF4-FFF2-40B4-BE49-F238E27FC236}">
                <a16:creationId xmlns:a16="http://schemas.microsoft.com/office/drawing/2014/main" id="{88A04814-EE6F-B142-B902-4C26F876D3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5152973"/>
            <a:ext cx="4176713" cy="313932"/>
          </a:xfrm>
        </p:spPr>
        <p:txBody>
          <a:bodyPr anchor="t" anchorCtr="0">
            <a:spAutoFit/>
          </a:bodyPr>
          <a:lstStyle>
            <a:lvl1pPr marL="0" indent="0" algn="r">
              <a:spcAft>
                <a:spcPts val="600"/>
              </a:spcAft>
              <a:buNone/>
              <a:defRPr sz="16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655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icio Capitul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C1A5C62-176F-114B-B996-68DB7A020071}"/>
              </a:ext>
            </a:extLst>
          </p:cNvPr>
          <p:cNvSpPr/>
          <p:nvPr/>
        </p:nvSpPr>
        <p:spPr>
          <a:xfrm>
            <a:off x="8384" y="0"/>
            <a:ext cx="6072187" cy="6865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4F4C5AD4-F0F4-A341-9275-4C421BCFB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60705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A2A18B-13A2-0F44-BBB6-F5BB83C62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847" y="3684859"/>
            <a:ext cx="4176713" cy="1374735"/>
          </a:xfrm>
        </p:spPr>
        <p:txBody>
          <a:bodyPr anchor="t" anchorCtr="0">
            <a:spAutoFit/>
          </a:bodyPr>
          <a:lstStyle>
            <a:lvl1pPr algn="l">
              <a:lnSpc>
                <a:spcPts val="5000"/>
              </a:lnSpc>
              <a:spcAft>
                <a:spcPts val="600"/>
              </a:spcAft>
              <a:defRPr sz="4800" b="1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del capítulo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773F15C-9768-114A-8BA3-47DCBCE62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6069" y="2017914"/>
            <a:ext cx="2424978" cy="1934376"/>
          </a:xfrm>
        </p:spPr>
        <p:txBody>
          <a:bodyPr anchor="t" anchorCtr="0">
            <a:spAutoFit/>
          </a:bodyPr>
          <a:lstStyle>
            <a:lvl1pPr algn="l">
              <a:buFontTx/>
              <a:buNone/>
              <a:defRPr sz="133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7" name="Marcador de texto 20">
            <a:extLst>
              <a:ext uri="{FF2B5EF4-FFF2-40B4-BE49-F238E27FC236}">
                <a16:creationId xmlns:a16="http://schemas.microsoft.com/office/drawing/2014/main" id="{13DA8E1B-858B-264C-A2A8-70E4C4B49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9847" y="5261857"/>
            <a:ext cx="3737779" cy="313932"/>
          </a:xfrm>
        </p:spPr>
        <p:txBody>
          <a:bodyPr anchor="t" anchorCtr="0">
            <a:spAutoFit/>
          </a:bodyPr>
          <a:lstStyle>
            <a:lvl1pPr marL="0" indent="0">
              <a:spcAft>
                <a:spcPts val="12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1333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icio Capitul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C1A5C62-176F-114B-B996-68DB7A020071}"/>
              </a:ext>
            </a:extLst>
          </p:cNvPr>
          <p:cNvSpPr/>
          <p:nvPr/>
        </p:nvSpPr>
        <p:spPr>
          <a:xfrm>
            <a:off x="8384" y="0"/>
            <a:ext cx="6072187" cy="6865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4F4C5AD4-F0F4-A341-9275-4C421BCFB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60705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A2A18B-13A2-0F44-BBB6-F5BB83C62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847" y="3684859"/>
            <a:ext cx="4176713" cy="1374735"/>
          </a:xfrm>
        </p:spPr>
        <p:txBody>
          <a:bodyPr anchor="t" anchorCtr="0">
            <a:spAutoFit/>
          </a:bodyPr>
          <a:lstStyle>
            <a:lvl1pPr algn="l">
              <a:lnSpc>
                <a:spcPts val="5000"/>
              </a:lnSpc>
              <a:spcAft>
                <a:spcPts val="600"/>
              </a:spcAft>
              <a:defRPr sz="4800" b="1" i="0" cap="none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del capítulo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773F15C-9768-114A-8BA3-47DCBCE62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6069" y="2017914"/>
            <a:ext cx="2424978" cy="1934376"/>
          </a:xfrm>
        </p:spPr>
        <p:txBody>
          <a:bodyPr anchor="t" anchorCtr="0">
            <a:spAutoFit/>
          </a:bodyPr>
          <a:lstStyle>
            <a:lvl1pPr algn="l">
              <a:buFontTx/>
              <a:buNone/>
              <a:defRPr sz="133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7" name="Marcador de texto 20">
            <a:extLst>
              <a:ext uri="{FF2B5EF4-FFF2-40B4-BE49-F238E27FC236}">
                <a16:creationId xmlns:a16="http://schemas.microsoft.com/office/drawing/2014/main" id="{13DA8E1B-858B-264C-A2A8-70E4C4B49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9847" y="5261857"/>
            <a:ext cx="3737779" cy="313932"/>
          </a:xfrm>
        </p:spPr>
        <p:txBody>
          <a:bodyPr anchor="t" anchorCtr="0">
            <a:spAutoFit/>
          </a:bodyPr>
          <a:lstStyle>
            <a:lvl1pPr marL="0" indent="0">
              <a:spcAft>
                <a:spcPts val="1200"/>
              </a:spcAft>
              <a:buNone/>
              <a:defRPr sz="16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9459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icio Capitul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C1A5C62-176F-114B-B996-68DB7A020071}"/>
              </a:ext>
            </a:extLst>
          </p:cNvPr>
          <p:cNvSpPr/>
          <p:nvPr/>
        </p:nvSpPr>
        <p:spPr>
          <a:xfrm>
            <a:off x="8384" y="0"/>
            <a:ext cx="6072187" cy="68653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4F4C5AD4-F0F4-A341-9275-4C421BCFB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60705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A2A18B-13A2-0F44-BBB6-F5BB83C62E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9847" y="3684859"/>
            <a:ext cx="4176713" cy="1374735"/>
          </a:xfrm>
        </p:spPr>
        <p:txBody>
          <a:bodyPr anchor="t" anchorCtr="0">
            <a:spAutoFit/>
          </a:bodyPr>
          <a:lstStyle>
            <a:lvl1pPr algn="l">
              <a:lnSpc>
                <a:spcPts val="5000"/>
              </a:lnSpc>
              <a:spcAft>
                <a:spcPts val="600"/>
              </a:spcAft>
              <a:defRPr sz="4800" b="1" i="0" cap="none" baseline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del capítulo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773F15C-9768-114A-8BA3-47DCBCE629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6069" y="2017914"/>
            <a:ext cx="2424978" cy="1934376"/>
          </a:xfrm>
        </p:spPr>
        <p:txBody>
          <a:bodyPr anchor="t" anchorCtr="0">
            <a:spAutoFit/>
          </a:bodyPr>
          <a:lstStyle>
            <a:lvl1pPr algn="l">
              <a:buFontTx/>
              <a:buNone/>
              <a:defRPr sz="133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7" name="Marcador de texto 20">
            <a:extLst>
              <a:ext uri="{FF2B5EF4-FFF2-40B4-BE49-F238E27FC236}">
                <a16:creationId xmlns:a16="http://schemas.microsoft.com/office/drawing/2014/main" id="{13DA8E1B-858B-264C-A2A8-70E4C4B49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9847" y="5261857"/>
            <a:ext cx="3737779" cy="313932"/>
          </a:xfrm>
        </p:spPr>
        <p:txBody>
          <a:bodyPr anchor="t" anchorCtr="0">
            <a:spAutoFit/>
          </a:bodyPr>
          <a:lstStyle>
            <a:lvl1pPr marL="0" indent="0">
              <a:spcAft>
                <a:spcPts val="1200"/>
              </a:spcAft>
              <a:buNone/>
              <a:defRPr sz="16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6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Destacado Roj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791BD5B-5DC7-F245-B19F-05DCCE691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300" y="1196752"/>
            <a:ext cx="6372225" cy="1569660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4800" b="1" i="0" cap="none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Texto destacado.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34628697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o Destacado Fondo Gr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791BD5B-5DC7-F245-B19F-05DCCE691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300" y="1196752"/>
            <a:ext cx="6372225" cy="1569660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4800" b="1" i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Texto destacado.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2388746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o Destacado Fondo Gr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2E5A7C6-3F65-9245-B545-E7BA2515CC25}"/>
              </a:ext>
            </a:extLst>
          </p:cNvPr>
          <p:cNvSpPr/>
          <p:nvPr userDrawn="1"/>
        </p:nvSpPr>
        <p:spPr>
          <a:xfrm>
            <a:off x="0" y="0"/>
            <a:ext cx="122886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91BD5B-5DC7-F245-B19F-05DCCE691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300" y="1196752"/>
            <a:ext cx="6372225" cy="1569660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4800" b="1" i="0" cap="none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Texto destacado.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3994610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o Destacado Fondo Gr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2E5A7C6-3F65-9245-B545-E7BA2515CC25}"/>
              </a:ext>
            </a:extLst>
          </p:cNvPr>
          <p:cNvSpPr/>
          <p:nvPr userDrawn="1"/>
        </p:nvSpPr>
        <p:spPr>
          <a:xfrm>
            <a:off x="0" y="0"/>
            <a:ext cx="122886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91BD5B-5DC7-F245-B19F-05DCCE691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300" y="1196752"/>
            <a:ext cx="6372225" cy="1569660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4800" b="1" i="0" cap="none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Texto destacado.</a:t>
            </a:r>
            <a:br>
              <a:rPr lang="es-ES_tradnl" noProof="0"/>
            </a:br>
            <a:r>
              <a:rPr lang="es-ES_tradnl" noProof="0"/>
              <a:t>Terminar con punto.</a:t>
            </a:r>
          </a:p>
        </p:txBody>
      </p:sp>
    </p:spTree>
    <p:extLst>
      <p:ext uri="{BB962C8B-B14F-4D97-AF65-F5344CB8AC3E}">
        <p14:creationId xmlns:p14="http://schemas.microsoft.com/office/powerpoint/2010/main" val="429254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Destacado + Imag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2B732FB-9A08-2345-89BA-39C3858B3A81}"/>
              </a:ext>
            </a:extLst>
          </p:cNvPr>
          <p:cNvSpPr/>
          <p:nvPr/>
        </p:nvSpPr>
        <p:spPr>
          <a:xfrm>
            <a:off x="6096000" y="0"/>
            <a:ext cx="6203454" cy="68853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8F7A57-AA6D-164B-8F2A-34A4C3DA96F8}"/>
              </a:ext>
            </a:extLst>
          </p:cNvPr>
          <p:cNvSpPr txBox="1">
            <a:spLocks/>
          </p:cNvSpPr>
          <p:nvPr/>
        </p:nvSpPr>
        <p:spPr>
          <a:xfrm>
            <a:off x="551384" y="834981"/>
            <a:ext cx="3933656" cy="1331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0" spc="-180" normalizeH="0" baseline="0">
                <a:solidFill>
                  <a:schemeClr val="tx1"/>
                </a:solidFill>
                <a:latin typeface="MarkPro" panose="020B0504020101010102" pitchFamily="34" charset="77"/>
                <a:ea typeface="+mj-ea"/>
                <a:cs typeface="+mj-cs"/>
              </a:defRPr>
            </a:lvl1pPr>
          </a:lstStyle>
          <a:p>
            <a:endParaRPr lang="es-CO" sz="4800" b="0" i="0" spc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Marcador de texto 20">
            <a:extLst>
              <a:ext uri="{FF2B5EF4-FFF2-40B4-BE49-F238E27FC236}">
                <a16:creationId xmlns:a16="http://schemas.microsoft.com/office/drawing/2014/main" id="{E51A9EF3-4B35-FD44-B34A-6AF7530B8A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019" y="3441210"/>
            <a:ext cx="4176713" cy="341632"/>
          </a:xfrm>
        </p:spPr>
        <p:txBody>
          <a:bodyPr anchor="t" anchorCtr="0">
            <a:spAutoFit/>
          </a:bodyPr>
          <a:lstStyle>
            <a:lvl1pPr marL="0" indent="0">
              <a:spcAft>
                <a:spcPts val="12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2E6707-A32B-694C-9436-CBA27DA93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858141"/>
            <a:ext cx="4176713" cy="1255728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pc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 o contenido destacado</a:t>
            </a:r>
            <a:endParaRPr lang="es-CO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57E860DB-9D64-9B44-AE0E-617DA6A952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12192"/>
            <a:ext cx="6203454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defRPr lang="es-ES_tradnl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5387DE2-5397-2A48-A1F1-1B81C1FB2E25}"/>
              </a:ext>
            </a:extLst>
          </p:cNvPr>
          <p:cNvGrpSpPr/>
          <p:nvPr userDrawn="1"/>
        </p:nvGrpSpPr>
        <p:grpSpPr>
          <a:xfrm>
            <a:off x="695324" y="6021288"/>
            <a:ext cx="2463015" cy="677224"/>
            <a:chOff x="8472263" y="5745965"/>
            <a:chExt cx="3528393" cy="9701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F933937-4377-9D46-B7FA-2ED3C52B3D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9DEA98D-3B83-B840-951A-3E3132437C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D6CBEFD-364D-6647-AB6F-4DBDFFBAA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22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Encabezado Destac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2325"/>
            <a:ext cx="12192000" cy="17289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B1B5653-7F51-7541-B69A-691D321002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4786" y="1906093"/>
            <a:ext cx="5386281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7E84D7-8AA0-0944-8DF9-C1205DFDE2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5400" y="476671"/>
            <a:ext cx="5493812" cy="646331"/>
          </a:xfrm>
        </p:spPr>
        <p:txBody>
          <a:bodyPr vert="horz" wrap="none" lIns="91440" tIns="45720" rIns="91440" bIns="45720" rtlCol="0" anchor="t" anchorCtr="0">
            <a:spAutoFit/>
          </a:bodyPr>
          <a:lstStyle>
            <a:lvl1pPr marL="0" indent="0">
              <a:buFontTx/>
              <a:buNone/>
              <a:defRPr lang="en-US" sz="3600" b="1" kern="0" cap="none" normalizeH="0" smtClean="0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s-ES_tradnl" sz="1800">
                <a:latin typeface="+mn-lt"/>
              </a:defRPr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s-ES_tradnl" noProof="0"/>
              <a:t>Título o texto destacado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8493225-09A9-8C40-8334-3C1A480E23C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9858" y="1124744"/>
            <a:ext cx="5689600" cy="431800"/>
          </a:xfrm>
        </p:spPr>
        <p:txBody>
          <a:bodyPr vert="horz" wrap="none" lIns="91440" tIns="45720" rIns="91440" bIns="45720" rtlCol="0">
            <a:normAutofit/>
          </a:bodyPr>
          <a:lstStyle>
            <a:lvl1pPr>
              <a:buFontTx/>
              <a:buNone/>
              <a:defRPr lang="en-US" sz="1200" spc="150" baseline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s-ES_tradnl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None/>
            </a:pPr>
            <a:r>
              <a:rPr lang="en-US"/>
              <a:t>HAGA CLIC AQUÍ PARA MODIFICAR EL SUBTÍTULO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68BAFA-9E41-A342-A350-8DDFADAB8D1A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B1F3F72-0B90-D648-9467-0ED05922B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DB5519F-DB94-B040-995B-D51C35BDB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70D8BAE-245A-6F4E-95D2-7857F1E18F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0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Encabezado Regul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1E07BE-43E1-A443-813A-BD458BD9E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36C703-1E8C-A54D-AF95-CD032E152D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4DBB052-73C9-AE49-B1CB-AF37FBDDB46E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36F27F-CA09-D447-925E-F72431A9D2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09FE659-A42D-2840-8526-FAE802E8E5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A522DBA-8088-E747-A6A7-440E681B5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770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Encabezado Regula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-4672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6CE119D-6E13-6A42-8580-748875740B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C36ACF-15B4-8F49-83A3-1E0743FBD5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5967" y="1844675"/>
            <a:ext cx="5040708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7BE8329-62F5-D847-860C-8B1FD7D812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C02A1FA-7F85-9A46-B7D2-35C9F7AD1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7B2A5A1-C778-294E-855E-9918056CAF90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278EBE4-1FD2-4648-91D9-617ED08CF2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0BA485B-A327-104B-B5A0-19A4388045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5A3845D-BE36-9041-AD2C-5076E8109E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964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. Encabezado Regula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98D9681-ABEC-F441-87BD-8DE7128C9599}"/>
              </a:ext>
            </a:extLst>
          </p:cNvPr>
          <p:cNvSpPr>
            <a:spLocks noGrp="1"/>
          </p:cNvSpPr>
          <p:nvPr>
            <p:ph type="chart" sz="quarter" idx="41" hasCustomPrompt="1"/>
          </p:nvPr>
        </p:nvSpPr>
        <p:spPr>
          <a:xfrm>
            <a:off x="5124450" y="1384407"/>
            <a:ext cx="6372224" cy="4443570"/>
          </a:xfrm>
        </p:spPr>
        <p:txBody>
          <a:bodyPr/>
          <a:lstStyle>
            <a:lvl1pPr>
              <a:defRPr lang="es-MX" b="0" i="0" smtClean="0">
                <a:effectLst/>
              </a:defRPr>
            </a:lvl1pPr>
          </a:lstStyle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D12E49-8D5B-2C44-AFAC-061A35FACA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3024411" cy="56015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8974D91-B7CB-1C47-A709-FD7131CEF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93311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93F1C-E7E6-C441-ACC0-F5EC46F29F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6ED8F88-858B-234B-BA89-D31CCE330E38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37DC292-256A-AE4A-94D0-D382E303BA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B01DE48-4D57-1840-B817-911DA297F6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B89643E-0E79-704A-B17F-0E24A1D6EE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437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. Encabezado Regular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-4672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6CE119D-6E13-6A42-8580-748875740B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C36ACF-15B4-8F49-83A3-1E0743FBD5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5967" y="1844675"/>
            <a:ext cx="5040708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8" name="Marcador de gráfico 7">
            <a:extLst>
              <a:ext uri="{FF2B5EF4-FFF2-40B4-BE49-F238E27FC236}">
                <a16:creationId xmlns:a16="http://schemas.microsoft.com/office/drawing/2014/main" id="{0B8660A3-6823-4242-8E9E-BAFEC9868DB1}"/>
              </a:ext>
            </a:extLst>
          </p:cNvPr>
          <p:cNvSpPr>
            <a:spLocks noGrp="1"/>
          </p:cNvSpPr>
          <p:nvPr>
            <p:ph type="chart" sz="quarter" idx="43" hasCustomPrompt="1"/>
          </p:nvPr>
        </p:nvSpPr>
        <p:spPr>
          <a:xfrm>
            <a:off x="695325" y="2420938"/>
            <a:ext cx="4895850" cy="3407039"/>
          </a:xfrm>
        </p:spPr>
        <p:txBody>
          <a:bodyPr/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1" name="Marcador de gráfico 7">
            <a:extLst>
              <a:ext uri="{FF2B5EF4-FFF2-40B4-BE49-F238E27FC236}">
                <a16:creationId xmlns:a16="http://schemas.microsoft.com/office/drawing/2014/main" id="{0B116469-FC99-AE41-9085-1B5FF392D7B2}"/>
              </a:ext>
            </a:extLst>
          </p:cNvPr>
          <p:cNvSpPr>
            <a:spLocks noGrp="1"/>
          </p:cNvSpPr>
          <p:nvPr>
            <p:ph type="chart" sz="quarter" idx="44" hasCustomPrompt="1"/>
          </p:nvPr>
        </p:nvSpPr>
        <p:spPr>
          <a:xfrm>
            <a:off x="6456045" y="2420938"/>
            <a:ext cx="5040630" cy="3407039"/>
          </a:xfrm>
        </p:spPr>
        <p:txBody>
          <a:bodyPr/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55B86CC-055A-A64F-B8B6-FD3AB273B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D82E30-CF8C-0B48-90CA-6ED824FF22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F8C68F5-E50D-894A-914D-05F0EAA8A3E5}"/>
              </a:ext>
            </a:extLst>
          </p:cNvPr>
          <p:cNvGrpSpPr/>
          <p:nvPr userDrawn="1"/>
        </p:nvGrpSpPr>
        <p:grpSpPr>
          <a:xfrm>
            <a:off x="9408368" y="6021288"/>
            <a:ext cx="2463015" cy="677224"/>
            <a:chOff x="8472263" y="5745965"/>
            <a:chExt cx="3528393" cy="97015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7A19165-A39A-D64C-839E-3D73478A93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3A1EA98-33A5-154D-AA35-0EBA9B0249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7EB9B3D-DCC1-8749-8B95-D9977E1F56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257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Encabezado Izq + Graf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E91762C4-90EC-9C48-BE41-3E1E3DC8699B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1" name="Marcador de gráfico 8">
            <a:extLst>
              <a:ext uri="{FF2B5EF4-FFF2-40B4-BE49-F238E27FC236}">
                <a16:creationId xmlns:a16="http://schemas.microsoft.com/office/drawing/2014/main" id="{00FEA5F8-4D29-FD43-B198-1B003891EF6F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124449" y="1538228"/>
            <a:ext cx="6373321" cy="4339046"/>
          </a:xfrm>
        </p:spPr>
        <p:txBody>
          <a:bodyPr anchor="t" anchorCtr="0">
            <a:noAutofit/>
          </a:bodyPr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F9E2C85-D94E-C74B-9740-7B222A25CE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681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EEEB1C3-58EF-4D4E-A11D-4A6943F6D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826" y="1484784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1EFBA87-FC3F-A144-88C0-8FD564C9D1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FCE3B07-3FE6-F749-8C1E-BD8CAE2A09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070767"/>
            <a:ext cx="3024411" cy="38472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FC86C6A-2E51-B640-9D20-EB3946725AC6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ECFB126-04AC-644C-850C-DEE082D98E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A37138E-FC5C-3742-8D61-50A0450540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CC712C4-00C6-8449-816B-FE03CAE769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911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Encabezado Izq +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4450" y="1489193"/>
            <a:ext cx="6372225" cy="355482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DDE44A2-417F-9F42-BAFD-BCB271455B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229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6C8CC78-6BBB-8E4C-A829-3FF91931C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475375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0C66E6-8CBE-A543-A854-27AC025C88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2374" y="1043696"/>
            <a:ext cx="3020148" cy="399340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D612DB9-E58A-D244-B575-CB075632A5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1593484-F70C-1843-9C35-4ACC40C4A2F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33C7179-9221-D34F-890A-BAA94EEC57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05611B0-4BF5-1E4A-8F45-D48CE5ED78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DE2583F-F575-5347-8C97-26B3C03084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0801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Izq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1956" y="3645024"/>
            <a:ext cx="1935594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EE916D-F900-7E4E-88B6-ECF54474D47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131956" y="2547220"/>
            <a:ext cx="1924045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en-US" sz="5400" b="0" i="0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_tradnl" noProof="0"/>
              <a:t>01.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E072D4B-8DEE-A347-9C23-5F483E3E6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17063" y="3645024"/>
            <a:ext cx="1979612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291D31-EFAF-A346-A26B-F175CEF3E62F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525306" y="2547220"/>
            <a:ext cx="1977276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/>
              <a:t>03.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9689C8A8-859E-D545-A1EA-E7B0B5976A7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19963" y="3645024"/>
            <a:ext cx="1979612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6982F1D-A117-2040-958C-9EEDD720ACD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339093" y="2547220"/>
            <a:ext cx="1971260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/>
              <a:t>02.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490B853-1D91-C64F-A110-E6AEDD4279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31956" y="4079452"/>
            <a:ext cx="1935594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C362219-7C46-164E-BAFA-22B95D6996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7063" y="4079452"/>
            <a:ext cx="1979612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895F728-4BB7-2A41-9B12-C7266C36A3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19963" y="4079452"/>
            <a:ext cx="1979612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2573A08-7A19-DB42-B846-FCF64864A5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229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9018BC9-4432-8C45-BF1A-8467C9F2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484784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CA8095A6-402E-7645-AC90-03E4FBC304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BA7D37D-CF39-0543-BCA1-93B20BA00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070767"/>
            <a:ext cx="3024411" cy="38472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963792B-C683-104D-B49F-5BE0A59EDA0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06AA1CC-837D-1C42-98D1-92F3A88521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87120F4-D1E1-4948-9A6D-FF28705194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CD15D0D-C265-ED45-B3E0-C91B034EEC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99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Dividido Gr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9963" y="1556792"/>
            <a:ext cx="4176712" cy="355482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  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F6BAD2-8163-C944-B9A7-A9559D4355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325" y="2780928"/>
            <a:ext cx="4176713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3E7C2B-F7FF-F043-8612-DE7E80857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561430"/>
            <a:ext cx="4169664" cy="757130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noProof="0"/>
              <a:t>Haga clic para modificar el contenido</a:t>
            </a:r>
            <a:endParaRPr lang="es-ES_tradnl" noProof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A3463C6-5EE2-2D46-A6BD-96C4BF3754F4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740FDE3-BDD6-1142-BF90-BD657880BC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7492426-8EE1-924E-B794-90277AD37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7D4A4BF-124F-E14F-A038-2B754D0B2F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25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. Dividido 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1">
            <a:extLst>
              <a:ext uri="{FF2B5EF4-FFF2-40B4-BE49-F238E27FC236}">
                <a16:creationId xmlns:a16="http://schemas.microsoft.com/office/drawing/2014/main" id="{98A7E4EA-3E22-B04A-9B13-196216AA7138}"/>
              </a:ext>
            </a:extLst>
          </p:cNvPr>
          <p:cNvSpPr/>
          <p:nvPr/>
        </p:nvSpPr>
        <p:spPr>
          <a:xfrm>
            <a:off x="6023454" y="0"/>
            <a:ext cx="6168545" cy="6858000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88088" y="1556792"/>
            <a:ext cx="4176712" cy="355482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A710502-EA7F-654F-974C-683AA556E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13" y="369909"/>
            <a:ext cx="4529530" cy="244682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lang="es-ES_tradnl" sz="1100" b="0" i="0" kern="1200" spc="3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/>
            <a:r>
              <a:rPr lang="es-ES" noProof="0"/>
              <a:t>HAGA CLIC PARA MODIFICAR EL TITULO</a:t>
            </a:r>
            <a:endParaRPr lang="es-ES_tradnl" noProof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0CECA79-765F-3B43-BC19-7D6C710BBF00}"/>
              </a:ext>
            </a:extLst>
          </p:cNvPr>
          <p:cNvGrpSpPr/>
          <p:nvPr userDrawn="1"/>
        </p:nvGrpSpPr>
        <p:grpSpPr>
          <a:xfrm>
            <a:off x="695324" y="6021288"/>
            <a:ext cx="2463015" cy="677224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F7ED500-2D89-834A-8DE6-AF8EC45B87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968669A-ABCE-E74F-ACEC-4E5BFB0347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37C1095-C1BD-274C-ACEA-B2BE1E1642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660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. Solo Bl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A710502-EA7F-654F-974C-683AA556E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13" y="369909"/>
            <a:ext cx="4529530" cy="244682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lang="es-ES_tradnl" sz="1100" b="0" i="0" kern="1200" spc="3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/>
            <a:r>
              <a:rPr lang="es-ES" noProof="0"/>
              <a:t>HAGA CLIC PARA MODIFICAR EL TITULO</a:t>
            </a:r>
            <a:endParaRPr lang="es-ES_tradnl" noProof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DE69D79-2522-DC43-9CEB-9708FCF72A8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707E192-1595-4F46-92AA-F7788CDFA1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9A29EFE-BCBE-BB46-802E-A1FB0C6379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5198AF4-F8D3-024D-AC02-1C945440E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624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Organización </a:t>
            </a:r>
            <a:r>
              <a:rPr lang="es-ES" sz="4400" b="0" i="0" err="1">
                <a:solidFill>
                  <a:schemeClr val="bg1"/>
                </a:solidFill>
                <a:latin typeface="Arial" panose="020B0604020202020204" pitchFamily="34" charset="0"/>
              </a:rPr>
              <a:t>Terpel</a:t>
            </a:r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 comercializa lubricantes </a:t>
            </a:r>
            <a:r>
              <a:rPr lang="es-ES" sz="4400" b="0" i="0" err="1">
                <a:solidFill>
                  <a:schemeClr val="bg1"/>
                </a:solidFill>
                <a:latin typeface="Arial" panose="020B0604020202020204" pitchFamily="34" charset="0"/>
              </a:rPr>
              <a:t>Mobil</a:t>
            </a:r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™ en Colombia.</a:t>
            </a:r>
          </a:p>
          <a:p>
            <a:endParaRPr lang="es-ES" sz="4400" b="0" i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s-CO" sz="44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9C9CCAB-B83B-3146-9360-E0E78B7C43C0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89BBD5E-9396-EF4E-80A8-C42A315627DB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45C6A78-8897-7E43-88AD-AD3C84D7B9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C0B20C-62D2-E846-BB94-AF681B6D3D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4410C17-0374-334E-AA15-298DFBAA6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07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40A74E5-BD2A-9441-80F2-D35B51CFCCBE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año 2018 la Organización </a:t>
            </a:r>
            <a:r>
              <a:rPr lang="es-ES_tradnl" sz="3600" b="0" i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Terpel</a:t>
            </a:r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S.A representa, fabrica y distribuye la marca </a:t>
            </a:r>
            <a:r>
              <a:rPr lang="es-ES_tradnl" sz="3600" b="0" i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en Colombia, Perú y Ecuador manteniendo los altos estándares de calidad y el soporte de ExxonMobil.</a:t>
            </a:r>
          </a:p>
          <a:p>
            <a:endParaRPr lang="es-ES" sz="36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36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6F8E5CC-95B0-3F4A-A004-BF3F7C5C11F4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63B0B21-1B1D-3648-A740-5EA0CC789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7F748F2-48B1-8A4F-9EBE-F6C75FE437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A49FDE2-78F2-174D-987E-FBBF2F08EE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30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63102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Gracias</a:t>
            </a:r>
          </a:p>
          <a:p>
            <a:endParaRPr lang="es-ES" sz="4400" b="0" i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s-CO" sz="44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9C9CCAB-B83B-3146-9360-E0E78B7C43C0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89BBD5E-9396-EF4E-80A8-C42A315627DB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45C6A78-8897-7E43-88AD-AD3C84D7B9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C0B20C-62D2-E846-BB94-AF681B6D3D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4410C17-0374-334E-AA15-298DFBAA6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CFB2BE85-1E29-BA4E-B9B7-A66E3FDE0F49}"/>
              </a:ext>
            </a:extLst>
          </p:cNvPr>
          <p:cNvSpPr/>
          <p:nvPr userDrawn="1"/>
        </p:nvSpPr>
        <p:spPr>
          <a:xfrm>
            <a:off x="479376" y="5806761"/>
            <a:ext cx="6310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0" i="0" err="1">
                <a:solidFill>
                  <a:schemeClr val="bg1"/>
                </a:solidFill>
                <a:latin typeface="Arial" panose="020B0604020202020204" pitchFamily="34" charset="0"/>
              </a:rPr>
              <a:t>Terpel.com</a:t>
            </a:r>
            <a:endParaRPr lang="es-ES" sz="20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09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o Destacado + Imag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2B732FB-9A08-2345-89BA-39C3858B3A81}"/>
              </a:ext>
            </a:extLst>
          </p:cNvPr>
          <p:cNvSpPr/>
          <p:nvPr/>
        </p:nvSpPr>
        <p:spPr>
          <a:xfrm>
            <a:off x="6096000" y="0"/>
            <a:ext cx="6203454" cy="68853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A8F7A57-AA6D-164B-8F2A-34A4C3DA96F8}"/>
              </a:ext>
            </a:extLst>
          </p:cNvPr>
          <p:cNvSpPr txBox="1">
            <a:spLocks/>
          </p:cNvSpPr>
          <p:nvPr/>
        </p:nvSpPr>
        <p:spPr>
          <a:xfrm>
            <a:off x="551384" y="834981"/>
            <a:ext cx="3933656" cy="1331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0" spc="-180" normalizeH="0" baseline="0">
                <a:solidFill>
                  <a:schemeClr val="tx1"/>
                </a:solidFill>
                <a:latin typeface="MarkPro" panose="020B0504020101010102" pitchFamily="34" charset="77"/>
                <a:ea typeface="+mj-ea"/>
                <a:cs typeface="+mj-cs"/>
              </a:defRPr>
            </a:lvl1pPr>
          </a:lstStyle>
          <a:p>
            <a:endParaRPr lang="es-CO" sz="4800" b="0" i="0" spc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Marcador de texto 20">
            <a:extLst>
              <a:ext uri="{FF2B5EF4-FFF2-40B4-BE49-F238E27FC236}">
                <a16:creationId xmlns:a16="http://schemas.microsoft.com/office/drawing/2014/main" id="{E51A9EF3-4B35-FD44-B34A-6AF7530B8A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019" y="3441210"/>
            <a:ext cx="4176713" cy="341632"/>
          </a:xfrm>
        </p:spPr>
        <p:txBody>
          <a:bodyPr anchor="t" anchorCtr="0">
            <a:spAutoFit/>
          </a:bodyPr>
          <a:lstStyle>
            <a:lvl1pPr marL="0" indent="0">
              <a:spcAft>
                <a:spcPts val="12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2E6707-A32B-694C-9436-CBA27DA93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858141"/>
            <a:ext cx="4176713" cy="1255728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pc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título o contenido destacado</a:t>
            </a:r>
            <a:endParaRPr lang="es-CO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57E860DB-9D64-9B44-AE0E-617DA6A9523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12192"/>
            <a:ext cx="6203454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defRPr lang="es-ES_tradnl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5387DE2-5397-2A48-A1F1-1B81C1FB2E25}"/>
              </a:ext>
            </a:extLst>
          </p:cNvPr>
          <p:cNvGrpSpPr/>
          <p:nvPr userDrawn="1"/>
        </p:nvGrpSpPr>
        <p:grpSpPr>
          <a:xfrm>
            <a:off x="695324" y="6021288"/>
            <a:ext cx="2463015" cy="677224"/>
            <a:chOff x="8472263" y="5745965"/>
            <a:chExt cx="3528393" cy="9701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F933937-4377-9D46-B7FA-2ED3C52B3D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39DEA98D-3B83-B840-951A-3E3132437C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D6CBEFD-364D-6647-AB6F-4DBDFFBAA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068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Destaca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2325"/>
            <a:ext cx="12192000" cy="17289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B1B5653-7F51-7541-B69A-691D321002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4786" y="1906093"/>
            <a:ext cx="5386281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7E84D7-8AA0-0944-8DF9-C1205DFDE2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5400" y="476671"/>
            <a:ext cx="5493812" cy="646331"/>
          </a:xfrm>
        </p:spPr>
        <p:txBody>
          <a:bodyPr vert="horz" wrap="none" lIns="91440" tIns="45720" rIns="91440" bIns="45720" rtlCol="0" anchor="t" anchorCtr="0">
            <a:spAutoFit/>
          </a:bodyPr>
          <a:lstStyle>
            <a:lvl1pPr marL="0" indent="0">
              <a:buFontTx/>
              <a:buNone/>
              <a:defRPr lang="en-US" sz="3600" b="1" kern="0" cap="none" normalizeH="0" smtClean="0">
                <a:solidFill>
                  <a:schemeClr val="tx1"/>
                </a:solidFill>
                <a:ea typeface="+mj-ea"/>
                <a:cs typeface="+mj-cs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mtClean="0">
                <a:latin typeface="+mn-lt"/>
              </a:defRPr>
            </a:lvl3pPr>
            <a:lvl4pPr>
              <a:defRPr lang="en-US" sz="1800" smtClean="0">
                <a:latin typeface="+mn-lt"/>
              </a:defRPr>
            </a:lvl4pPr>
            <a:lvl5pPr>
              <a:defRPr lang="es-ES_tradnl" sz="1800">
                <a:latin typeface="+mn-lt"/>
              </a:defRPr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s-ES_tradnl" noProof="0"/>
              <a:t>Título o texto destacado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78493225-09A9-8C40-8334-3C1A480E23C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9858" y="1124744"/>
            <a:ext cx="5689600" cy="431800"/>
          </a:xfrm>
        </p:spPr>
        <p:txBody>
          <a:bodyPr vert="horz" wrap="none" lIns="91440" tIns="45720" rIns="91440" bIns="45720" rtlCol="0">
            <a:normAutofit/>
          </a:bodyPr>
          <a:lstStyle>
            <a:lvl1pPr>
              <a:buFontTx/>
              <a:buNone/>
              <a:defRPr lang="en-US" sz="1200" spc="150" baseline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s-ES_tradnl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>
              <a:buNone/>
            </a:pPr>
            <a:r>
              <a:rPr lang="en-US"/>
              <a:t>HAGA CLIC AQUÍ PARA MODIFICAR EL SUBTÍTULO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68BAFA-9E41-A342-A350-8DDFADAB8D1A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B1F3F72-0B90-D648-9467-0ED05922B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DB5519F-DB94-B040-995B-D51C35BDB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70D8BAE-245A-6F4E-95D2-7857F1E18F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4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Regula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1E07BE-43E1-A443-813A-BD458BD9E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36C703-1E8C-A54D-AF95-CD032E152D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4DBB052-73C9-AE49-B1CB-AF37FBDDB46E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C36F27F-CA09-D447-925E-F72431A9D2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C09FE659-A42D-2840-8526-FAE802E8E5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A522DBA-8088-E747-A6A7-440E681B5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273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Regula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-4672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6CE119D-6E13-6A42-8580-748875740B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C36ACF-15B4-8F49-83A3-1E0743FBD5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5967" y="1844675"/>
            <a:ext cx="5040708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7BE8329-62F5-D847-860C-8B1FD7D812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C02A1FA-7F85-9A46-B7D2-35C9F7AD1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7B2A5A1-C778-294E-855E-9918056CAF90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278EBE4-1FD2-4648-91D9-617ED08CF2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0BA485B-A327-104B-B5A0-19A4388045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5A3845D-BE36-9041-AD2C-5076E8109E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64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. Encabezado Regula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98D9681-ABEC-F441-87BD-8DE7128C9599}"/>
              </a:ext>
            </a:extLst>
          </p:cNvPr>
          <p:cNvSpPr>
            <a:spLocks noGrp="1"/>
          </p:cNvSpPr>
          <p:nvPr>
            <p:ph type="chart" sz="quarter" idx="41" hasCustomPrompt="1"/>
          </p:nvPr>
        </p:nvSpPr>
        <p:spPr>
          <a:xfrm>
            <a:off x="5124450" y="1384407"/>
            <a:ext cx="6372224" cy="4443570"/>
          </a:xfrm>
        </p:spPr>
        <p:txBody>
          <a:bodyPr/>
          <a:lstStyle>
            <a:lvl1pPr>
              <a:defRPr lang="es-MX" b="0" i="0" smtClean="0">
                <a:effectLst/>
              </a:defRPr>
            </a:lvl1pPr>
          </a:lstStyle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D12E49-8D5B-2C44-AFAC-061A35FACA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3024411" cy="56015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8974D91-B7CB-1C47-A709-FD7131CEF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93311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93F1C-E7E6-C441-ACC0-F5EC46F29F8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6ED8F88-858B-234B-BA89-D31CCE330E38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37DC292-256A-AE4A-94D0-D382E303BA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B01DE48-4D57-1840-B817-911DA297F6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B89643E-0E79-704A-B17F-0E24A1D6EE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926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. Encabezado Regular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/>
        </p:nvSpPr>
        <p:spPr>
          <a:xfrm>
            <a:off x="0" y="-4672"/>
            <a:ext cx="12192000" cy="10945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6CE119D-6E13-6A42-8580-748875740B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1844675"/>
            <a:ext cx="4896619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C36ACF-15B4-8F49-83A3-1E0743FBD5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5967" y="1844675"/>
            <a:ext cx="5040708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Haga clic aquí para modificar el mensaje.</a:t>
            </a:r>
          </a:p>
        </p:txBody>
      </p:sp>
      <p:sp>
        <p:nvSpPr>
          <p:cNvPr id="8" name="Marcador de gráfico 7">
            <a:extLst>
              <a:ext uri="{FF2B5EF4-FFF2-40B4-BE49-F238E27FC236}">
                <a16:creationId xmlns:a16="http://schemas.microsoft.com/office/drawing/2014/main" id="{0B8660A3-6823-4242-8E9E-BAFEC9868DB1}"/>
              </a:ext>
            </a:extLst>
          </p:cNvPr>
          <p:cNvSpPr>
            <a:spLocks noGrp="1"/>
          </p:cNvSpPr>
          <p:nvPr>
            <p:ph type="chart" sz="quarter" idx="43" hasCustomPrompt="1"/>
          </p:nvPr>
        </p:nvSpPr>
        <p:spPr>
          <a:xfrm>
            <a:off x="695325" y="2420938"/>
            <a:ext cx="4895850" cy="3407039"/>
          </a:xfrm>
        </p:spPr>
        <p:txBody>
          <a:bodyPr/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1" name="Marcador de gráfico 7">
            <a:extLst>
              <a:ext uri="{FF2B5EF4-FFF2-40B4-BE49-F238E27FC236}">
                <a16:creationId xmlns:a16="http://schemas.microsoft.com/office/drawing/2014/main" id="{0B116469-FC99-AE41-9085-1B5FF392D7B2}"/>
              </a:ext>
            </a:extLst>
          </p:cNvPr>
          <p:cNvSpPr>
            <a:spLocks noGrp="1"/>
          </p:cNvSpPr>
          <p:nvPr>
            <p:ph type="chart" sz="quarter" idx="44" hasCustomPrompt="1"/>
          </p:nvPr>
        </p:nvSpPr>
        <p:spPr>
          <a:xfrm>
            <a:off x="6456045" y="2420938"/>
            <a:ext cx="5040630" cy="3407039"/>
          </a:xfrm>
        </p:spPr>
        <p:txBody>
          <a:bodyPr/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55B86CC-055A-A64F-B8B6-FD3AB273B1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88640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Título en minúsculas nunca en mayúsculas. Tamaño de la fuente en 20 puntos. Máximo dos renglones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D82E30-CF8C-0B48-90CA-6ED824FF22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459954"/>
            <a:ext cx="3024411" cy="3847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F8C68F5-E50D-894A-914D-05F0EAA8A3E5}"/>
              </a:ext>
            </a:extLst>
          </p:cNvPr>
          <p:cNvGrpSpPr/>
          <p:nvPr userDrawn="1"/>
        </p:nvGrpSpPr>
        <p:grpSpPr>
          <a:xfrm>
            <a:off x="9408368" y="6021288"/>
            <a:ext cx="2463015" cy="677224"/>
            <a:chOff x="8472263" y="5745965"/>
            <a:chExt cx="3528393" cy="97015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7A19165-A39A-D64C-839E-3D73478A93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3A1EA98-33A5-154D-AA35-0EBA9B0249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7EB9B3D-DCC1-8749-8B95-D9977E1F56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44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Izq + Graf.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E91762C4-90EC-9C48-BE41-3E1E3DC8699B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1" name="Marcador de gráfico 8">
            <a:extLst>
              <a:ext uri="{FF2B5EF4-FFF2-40B4-BE49-F238E27FC236}">
                <a16:creationId xmlns:a16="http://schemas.microsoft.com/office/drawing/2014/main" id="{00FEA5F8-4D29-FD43-B198-1B003891EF6F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124449" y="1538228"/>
            <a:ext cx="6373321" cy="4339046"/>
          </a:xfrm>
        </p:spPr>
        <p:txBody>
          <a:bodyPr anchor="t" anchorCtr="0">
            <a:noAutofit/>
          </a:bodyPr>
          <a:lstStyle/>
          <a:p>
            <a:r>
              <a:rPr lang="es-MX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Haga clic en el ícono para agregar el gráfico</a:t>
            </a:r>
            <a:endParaRPr lang="es-ES_tradnl" noProof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F9E2C85-D94E-C74B-9740-7B222A25CE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681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8EEEB1C3-58EF-4D4E-A11D-4A6943F6D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826" y="1484784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1EFBA87-FC3F-A144-88C0-8FD564C9D1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FCE3B07-3FE6-F749-8C1E-BD8CAE2A09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070767"/>
            <a:ext cx="3024411" cy="38472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FC86C6A-2E51-B640-9D20-EB3946725AC6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ECFB126-04AC-644C-850C-DEE082D98E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A37138E-FC5C-3742-8D61-50A0450540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CC712C4-00C6-8449-816B-FE03CAE769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849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Encabezado Izq +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4450" y="1489193"/>
            <a:ext cx="6372225" cy="355482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DDE44A2-417F-9F42-BAFD-BCB271455B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229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6C8CC78-6BBB-8E4C-A829-3FF91931C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475375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0C66E6-8CBE-A543-A854-27AC025C88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2374" y="1043696"/>
            <a:ext cx="3020148" cy="399340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D612DB9-E58A-D244-B575-CB075632A5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1593484-F70C-1843-9C35-4ACC40C4A2F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33C7179-9221-D34F-890A-BAA94EEC57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05611B0-4BF5-1E4A-8F45-D48CE5ED78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DE2583F-F575-5347-8C97-26B3C03084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28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. Encabezado Izq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1956" y="3645024"/>
            <a:ext cx="1935594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EE916D-F900-7E4E-88B6-ECF54474D47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131956" y="2547220"/>
            <a:ext cx="1924045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lang="en-US" sz="5400" b="0" i="0" kern="1200" spc="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s-ES_tradnl" noProof="0"/>
              <a:t>01.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E072D4B-8DEE-A347-9C23-5F483E3E68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17063" y="3645024"/>
            <a:ext cx="1979612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A291D31-EFAF-A346-A26B-F175CEF3E62F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525306" y="2547220"/>
            <a:ext cx="1977276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/>
              <a:t>03.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9689C8A8-859E-D545-A1EA-E7B0B5976A7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19963" y="3645024"/>
            <a:ext cx="1979612" cy="297004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400" b="0" i="0" spc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6982F1D-A117-2040-958C-9EEDD720ACD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339093" y="2547220"/>
            <a:ext cx="1971260" cy="881780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4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noProof="0"/>
              <a:t>02.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490B853-1D91-C64F-A110-E6AEDD4279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31956" y="4079452"/>
            <a:ext cx="1935594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C362219-7C46-164E-BAFA-22B95D69969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7063" y="4079452"/>
            <a:ext cx="1979612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895F728-4BB7-2A41-9B12-C7266C36A3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19963" y="4079452"/>
            <a:ext cx="1979612" cy="4724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3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cambiar Título  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2573A08-7A19-DB42-B846-FCF64864A53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229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9018BC9-4432-8C45-BF1A-8467C9F2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484784"/>
            <a:ext cx="3027197" cy="1089529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_tradnl" noProof="0"/>
              <a:t>Haga clic para editar el estilo del título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CA8095A6-402E-7645-AC90-03E4FBC304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BA7D37D-CF39-0543-BCA1-93B20BA00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070767"/>
            <a:ext cx="3024411" cy="384721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00" b="0" i="0" spc="1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(EN ARIAL REGULAR, MAYÚSCULAS Y TAMAÑO 10)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6963792B-C683-104D-B49F-5BE0A59EDA0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06AA1CC-837D-1C42-98D1-92F3A88521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B87120F4-D1E1-4948-9A6D-FF28705194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CD15D0D-C265-ED45-B3E0-C91B034EEC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032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Dividido Gr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9963" y="1556792"/>
            <a:ext cx="4176712" cy="355482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  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AF6BAD2-8163-C944-B9A7-A9559D4355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325" y="2780928"/>
            <a:ext cx="4176713" cy="326243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D3E7C2B-F7FF-F043-8612-DE7E80857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74" y="1561430"/>
            <a:ext cx="4169664" cy="757130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400" b="1" i="0" spc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s-ES" noProof="0"/>
              <a:t>Haga clic para modificar el contenido</a:t>
            </a:r>
            <a:endParaRPr lang="es-ES_tradnl" noProof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A3463C6-5EE2-2D46-A6BD-96C4BF3754F4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740FDE3-BDD6-1142-BF90-BD657880BC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7492426-8EE1-924E-B794-90277AD37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7D4A4BF-124F-E14F-A038-2B754D0B2F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905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. Dividido Roj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81">
            <a:extLst>
              <a:ext uri="{FF2B5EF4-FFF2-40B4-BE49-F238E27FC236}">
                <a16:creationId xmlns:a16="http://schemas.microsoft.com/office/drawing/2014/main" id="{98A7E4EA-3E22-B04A-9B13-196216AA7138}"/>
              </a:ext>
            </a:extLst>
          </p:cNvPr>
          <p:cNvSpPr/>
          <p:nvPr/>
        </p:nvSpPr>
        <p:spPr>
          <a:xfrm>
            <a:off x="6023454" y="0"/>
            <a:ext cx="6168545" cy="6858000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0" i="0">
              <a:latin typeface="Arial" panose="020B060402020202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88088" y="1556792"/>
            <a:ext cx="4176712" cy="355482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 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A710502-EA7F-654F-974C-683AA556E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13" y="369909"/>
            <a:ext cx="4529530" cy="244682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lang="es-ES_tradnl" sz="1100" b="0" i="0" kern="1200" spc="3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/>
            <a:r>
              <a:rPr lang="es-ES" noProof="0"/>
              <a:t>HAGA CLIC PARA MODIFICAR EL TITULO</a:t>
            </a:r>
            <a:endParaRPr lang="es-ES_tradnl" noProof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0CECA79-765F-3B43-BC19-7D6C710BBF00}"/>
              </a:ext>
            </a:extLst>
          </p:cNvPr>
          <p:cNvGrpSpPr/>
          <p:nvPr userDrawn="1"/>
        </p:nvGrpSpPr>
        <p:grpSpPr>
          <a:xfrm>
            <a:off x="695324" y="6021288"/>
            <a:ext cx="2463015" cy="677224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F7ED500-2D89-834A-8DE6-AF8EC45B87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1968669A-ABCE-E74F-ACEC-4E5BFB0347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37C1095-C1BD-274C-ACEA-B2BE1E1642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6690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. Solo Bl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A710502-EA7F-654F-974C-683AA556EF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13" y="369909"/>
            <a:ext cx="4529530" cy="244682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lang="es-ES_tradnl" sz="1100" b="0" i="0" kern="1200" spc="3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/>
            <a:r>
              <a:rPr lang="es-ES" noProof="0"/>
              <a:t>HAGA CLIC PARA MODIFICAR EL TITULO</a:t>
            </a:r>
            <a:endParaRPr lang="es-ES_tradnl" noProof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DE69D79-2522-DC43-9CEB-9708FCF72A82}"/>
              </a:ext>
            </a:extLst>
          </p:cNvPr>
          <p:cNvGrpSpPr/>
          <p:nvPr userDrawn="1"/>
        </p:nvGrpSpPr>
        <p:grpSpPr>
          <a:xfrm>
            <a:off x="9249609" y="6020951"/>
            <a:ext cx="2463015" cy="677224"/>
            <a:chOff x="8472263" y="5745965"/>
            <a:chExt cx="3528393" cy="97015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707E192-1595-4F46-92AA-F7788CDFA1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9A29EFE-BCBE-BB46-802E-A1FB0C6379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5198AF4-F8D3-024D-AC02-1C945440E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54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Organización </a:t>
            </a:r>
            <a:r>
              <a:rPr lang="es-ES" sz="4400" b="0" i="0" err="1">
                <a:solidFill>
                  <a:schemeClr val="bg1"/>
                </a:solidFill>
                <a:latin typeface="Arial" panose="020B0604020202020204" pitchFamily="34" charset="0"/>
              </a:rPr>
              <a:t>Terpel</a:t>
            </a:r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 comercializa lubricantes </a:t>
            </a:r>
            <a:r>
              <a:rPr lang="es-ES" sz="4400" b="0" i="0" err="1">
                <a:solidFill>
                  <a:schemeClr val="bg1"/>
                </a:solidFill>
                <a:latin typeface="Arial" panose="020B0604020202020204" pitchFamily="34" charset="0"/>
              </a:rPr>
              <a:t>Mobil</a:t>
            </a:r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™ en Colombia.</a:t>
            </a:r>
          </a:p>
          <a:p>
            <a:endParaRPr lang="es-ES" sz="4400" b="0" i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s-CO" sz="44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9C9CCAB-B83B-3146-9360-E0E78B7C43C0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89BBD5E-9396-EF4E-80A8-C42A315627DB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45C6A78-8897-7E43-88AD-AD3C84D7B9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C0B20C-62D2-E846-BB94-AF681B6D3D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4410C17-0374-334E-AA15-298DFBAA6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42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240A74E5-BD2A-9441-80F2-D35B51CFCCBE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año 2018 la Organización </a:t>
            </a:r>
            <a:r>
              <a:rPr lang="es-ES_tradnl" sz="3600" b="0" i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Terpel</a:t>
            </a:r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S.A representa, fabrica y distribuye la marca </a:t>
            </a:r>
            <a:r>
              <a:rPr lang="es-ES_tradnl" sz="3600" b="0" i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</a:t>
            </a:r>
            <a:r>
              <a:rPr lang="es-ES_tradnl" sz="3600" b="0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en Colombia, Perú y Ecuador manteniendo los altos estándares de calidad y el soporte de ExxonMobil.</a:t>
            </a:r>
          </a:p>
          <a:p>
            <a:endParaRPr lang="es-ES" sz="36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36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6F8E5CC-95B0-3F4A-A004-BF3F7C5C11F4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63B0B21-1B1D-3648-A740-5EA0CC789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7F748F2-48B1-8A4F-9EBE-F6C75FE437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A49FDE2-78F2-174D-987E-FBBF2F08EE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7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erre Agradecimie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8">
            <a:extLst>
              <a:ext uri="{FF2B5EF4-FFF2-40B4-BE49-F238E27FC236}">
                <a16:creationId xmlns:a16="http://schemas.microsoft.com/office/drawing/2014/main" id="{ADD26C8D-A8CD-FA43-8A10-17AE598C0C19}"/>
              </a:ext>
            </a:extLst>
          </p:cNvPr>
          <p:cNvSpPr/>
          <p:nvPr userDrawn="1"/>
        </p:nvSpPr>
        <p:spPr>
          <a:xfrm>
            <a:off x="479376" y="980728"/>
            <a:ext cx="63102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>
                <a:solidFill>
                  <a:schemeClr val="bg1"/>
                </a:solidFill>
                <a:latin typeface="Arial" panose="020B0604020202020204" pitchFamily="34" charset="0"/>
              </a:rPr>
              <a:t>Gracias</a:t>
            </a:r>
          </a:p>
          <a:p>
            <a:endParaRPr lang="es-ES" sz="4400" b="0" i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s-CO" sz="44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ángulo 1">
            <a:extLst>
              <a:ext uri="{FF2B5EF4-FFF2-40B4-BE49-F238E27FC236}">
                <a16:creationId xmlns:a16="http://schemas.microsoft.com/office/drawing/2014/main" id="{322E275F-2BA0-3043-A114-936055314770}"/>
              </a:ext>
            </a:extLst>
          </p:cNvPr>
          <p:cNvSpPr/>
          <p:nvPr userDrawn="1"/>
        </p:nvSpPr>
        <p:spPr>
          <a:xfrm>
            <a:off x="592417" y="764704"/>
            <a:ext cx="360115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9C9CCAB-B83B-3146-9360-E0E78B7C43C0}"/>
              </a:ext>
            </a:extLst>
          </p:cNvPr>
          <p:cNvSpPr/>
          <p:nvPr userDrawn="1"/>
        </p:nvSpPr>
        <p:spPr>
          <a:xfrm>
            <a:off x="7896200" y="0"/>
            <a:ext cx="4295800" cy="68672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>
              <a:latin typeface="EMprint" panose="020B0503020204020204" pitchFamily="34" charset="77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89BBD5E-9396-EF4E-80A8-C42A315627DB}"/>
              </a:ext>
            </a:extLst>
          </p:cNvPr>
          <p:cNvGrpSpPr/>
          <p:nvPr userDrawn="1"/>
        </p:nvGrpSpPr>
        <p:grpSpPr>
          <a:xfrm>
            <a:off x="8328248" y="5517232"/>
            <a:ext cx="3561164" cy="979168"/>
            <a:chOff x="8472263" y="5745965"/>
            <a:chExt cx="3528393" cy="97015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45C6A78-8897-7E43-88AD-AD3C84D7B9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BC0B20C-62D2-E846-BB94-AF681B6D3D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4410C17-0374-334E-AA15-298DFBAA66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CFB2BE85-1E29-BA4E-B9B7-A66E3FDE0F49}"/>
              </a:ext>
            </a:extLst>
          </p:cNvPr>
          <p:cNvSpPr/>
          <p:nvPr userDrawn="1"/>
        </p:nvSpPr>
        <p:spPr>
          <a:xfrm>
            <a:off x="479376" y="5806761"/>
            <a:ext cx="6310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0" i="0" err="1">
                <a:solidFill>
                  <a:schemeClr val="bg1"/>
                </a:solidFill>
                <a:latin typeface="Arial" panose="020B0604020202020204" pitchFamily="34" charset="0"/>
              </a:rPr>
              <a:t>Terpel.com</a:t>
            </a:r>
            <a:endParaRPr lang="es-ES" sz="20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37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 userDrawn="1"/>
        </p:nvSpPr>
        <p:spPr>
          <a:xfrm>
            <a:off x="0" y="0"/>
            <a:ext cx="12192000" cy="1094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6CE119D-6E13-6A42-8580-748875740B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5325" y="2117503"/>
            <a:ext cx="4896619" cy="253146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00" b="0" i="0" spc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Haz clic aquí para modificar el mensaje (En Terpel Sans, tamaño 10).</a:t>
            </a:r>
          </a:p>
        </p:txBody>
      </p:sp>
      <p:pic>
        <p:nvPicPr>
          <p:cNvPr id="5" name="Imagen 18">
            <a:extLst>
              <a:ext uri="{FF2B5EF4-FFF2-40B4-BE49-F238E27FC236}">
                <a16:creationId xmlns:a16="http://schemas.microsoft.com/office/drawing/2014/main" id="{59E926F3-3930-714E-8609-D32CA5076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" y="326559"/>
            <a:ext cx="480053" cy="288032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6C36ACF-15B4-8F49-83A3-1E0743FBD50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55967" y="2117503"/>
            <a:ext cx="5040708" cy="253146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00" b="0" i="0" spc="0" baseline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_tradnl" noProof="0"/>
              <a:t>Haz clic aquí para modificar el mensaje (En Terpel Sans, tamaño 10).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3FB78BC-CC86-5444-B9C4-3EB132538F0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5325" y="1384407"/>
            <a:ext cx="4896619" cy="443198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200" b="0" i="0" spc="100" baseline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 (Fuente Terpel Sans Regular, en mayúsculas y minúsculas, tamaño 12).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A7B4F2E-3A6A-0D41-A2D6-659015F80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648"/>
            <a:ext cx="10801350" cy="707886"/>
          </a:xfrm>
        </p:spPr>
        <p:txBody>
          <a:bodyPr wrap="square" anchor="t" anchorCtr="0">
            <a:spAutoFit/>
          </a:bodyPr>
          <a:lstStyle>
            <a:lvl1pPr>
              <a:lnSpc>
                <a:spcPct val="100000"/>
              </a:lnSpc>
              <a:defRPr sz="2000" b="0" i="0" baseline="0">
                <a:solidFill>
                  <a:schemeClr val="tx1"/>
                </a:solidFill>
                <a:latin typeface="Terpel Sans Medium" pitchFamily="2" charset="77"/>
              </a:defRPr>
            </a:lvl1pPr>
          </a:lstStyle>
          <a:p>
            <a:r>
              <a:rPr lang="es-ES_tradnl" noProof="0"/>
              <a:t>Espacio para incluir la conclusión de la diapositiva, tipo oración, usando máximo dos reglones (no incluir títulos). El tamaño de la fuente debe ser en 20 puntos. </a:t>
            </a:r>
          </a:p>
        </p:txBody>
      </p:sp>
    </p:spTree>
    <p:extLst>
      <p:ext uri="{BB962C8B-B14F-4D97-AF65-F5344CB8AC3E}">
        <p14:creationId xmlns:p14="http://schemas.microsoft.com/office/powerpoint/2010/main" val="4094454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5370" y="1309688"/>
            <a:ext cx="10967198" cy="48133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95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icio Capitulo_Liviano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F4B7E78-3DEB-DC46-BD12-9098937A60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6D1F12-1109-6348-BB06-DC008A51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73016"/>
            <a:ext cx="4176713" cy="678263"/>
          </a:xfr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lang="es-ES_tradnl" sz="3600" b="0" cap="none" noProof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  <a:spcAft>
                <a:spcPts val="600"/>
              </a:spcAft>
            </a:pPr>
            <a:r>
              <a:rPr lang="es-ES_tradnl" noProof="0"/>
              <a:t>Texto Adicional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98BF53-140B-4D4B-AE3C-84912D9A1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2636912"/>
            <a:ext cx="4173538" cy="923330"/>
          </a:xfrm>
        </p:spPr>
        <p:txBody>
          <a:bodyPr wrap="square" anchor="t" anchorCtr="0">
            <a:spAutoFit/>
          </a:bodyPr>
          <a:lstStyle>
            <a:lvl1pPr algn="r">
              <a:buFontTx/>
              <a:buNone/>
              <a:defRPr sz="60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Livianos</a:t>
            </a:r>
          </a:p>
        </p:txBody>
      </p:sp>
      <p:sp>
        <p:nvSpPr>
          <p:cNvPr id="16" name="Marcador de texto 20">
            <a:extLst>
              <a:ext uri="{FF2B5EF4-FFF2-40B4-BE49-F238E27FC236}">
                <a16:creationId xmlns:a16="http://schemas.microsoft.com/office/drawing/2014/main" id="{88A04814-EE6F-B142-B902-4C26F876D3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5152973"/>
            <a:ext cx="4176713" cy="313932"/>
          </a:xfrm>
        </p:spPr>
        <p:txBody>
          <a:bodyPr anchor="t" anchorCtr="0">
            <a:spAutoFit/>
          </a:bodyPr>
          <a:lstStyle>
            <a:lvl1pPr marL="0" indent="0" algn="r">
              <a:spcAft>
                <a:spcPts val="6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D5CFBA0-07F9-CB41-BC9B-2C3BCB36BFA7}"/>
              </a:ext>
            </a:extLst>
          </p:cNvPr>
          <p:cNvGrpSpPr/>
          <p:nvPr userDrawn="1"/>
        </p:nvGrpSpPr>
        <p:grpSpPr>
          <a:xfrm>
            <a:off x="2567608" y="6035876"/>
            <a:ext cx="2463015" cy="677224"/>
            <a:chOff x="8472263" y="5745965"/>
            <a:chExt cx="3528393" cy="97015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80506F5-4DEB-A74F-9693-156A1CEFD1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2617A8A-9CE4-C240-B628-ABD5508C01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367EAE0-C6C5-F347-BA07-B4E6694396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CBEEC2D-2605-FF4A-9A44-F2DB6F4532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0"/>
            <a:ext cx="5743138" cy="8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24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1" y="236542"/>
            <a:ext cx="7391400" cy="6969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ubTitle" idx="10"/>
          </p:nvPr>
        </p:nvSpPr>
        <p:spPr>
          <a:xfrm>
            <a:off x="946151" y="1343028"/>
            <a:ext cx="8534400" cy="523875"/>
          </a:xfrm>
        </p:spPr>
        <p:txBody>
          <a:bodyPr/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65202" y="1828800"/>
            <a:ext cx="10426700" cy="403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3pPr marL="1200102" indent="-171443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34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70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5301B-00CE-0F4E-A652-ADBF9B73C3BF}"/>
              </a:ext>
            </a:extLst>
          </p:cNvPr>
          <p:cNvSpPr/>
          <p:nvPr userDrawn="1"/>
        </p:nvSpPr>
        <p:spPr>
          <a:xfrm>
            <a:off x="0" y="77740"/>
            <a:ext cx="12192000" cy="849419"/>
          </a:xfrm>
          <a:custGeom>
            <a:avLst/>
            <a:gdLst>
              <a:gd name="connsiteX0" fmla="*/ 0 w 12192000"/>
              <a:gd name="connsiteY0" fmla="*/ 0 h 1094509"/>
              <a:gd name="connsiteX1" fmla="*/ 12192000 w 12192000"/>
              <a:gd name="connsiteY1" fmla="*/ 0 h 1094509"/>
              <a:gd name="connsiteX2" fmla="*/ 12192000 w 12192000"/>
              <a:gd name="connsiteY2" fmla="*/ 1094509 h 1094509"/>
              <a:gd name="connsiteX3" fmla="*/ 0 w 12192000"/>
              <a:gd name="connsiteY3" fmla="*/ 1094509 h 1094509"/>
              <a:gd name="connsiteX4" fmla="*/ 0 w 12192000"/>
              <a:gd name="connsiteY4" fmla="*/ 0 h 1094509"/>
              <a:gd name="connsiteX0" fmla="*/ 0 w 12192000"/>
              <a:gd name="connsiteY0" fmla="*/ 0 h 1106905"/>
              <a:gd name="connsiteX1" fmla="*/ 12192000 w 12192000"/>
              <a:gd name="connsiteY1" fmla="*/ 0 h 1106905"/>
              <a:gd name="connsiteX2" fmla="*/ 12192000 w 12192000"/>
              <a:gd name="connsiteY2" fmla="*/ 1094509 h 1106905"/>
              <a:gd name="connsiteX3" fmla="*/ 2983832 w 12192000"/>
              <a:gd name="connsiteY3" fmla="*/ 1106905 h 1106905"/>
              <a:gd name="connsiteX4" fmla="*/ 0 w 12192000"/>
              <a:gd name="connsiteY4" fmla="*/ 1094509 h 1106905"/>
              <a:gd name="connsiteX5" fmla="*/ 0 w 12192000"/>
              <a:gd name="connsiteY5" fmla="*/ 0 h 1106905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1094509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0 w 12192000"/>
              <a:gd name="connsiteY5" fmla="*/ 1094509 h 1118937"/>
              <a:gd name="connsiteX6" fmla="*/ 0 w 12192000"/>
              <a:gd name="connsiteY6" fmla="*/ 0 h 1118937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1094509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12031 w 12192000"/>
              <a:gd name="connsiteY5" fmla="*/ 986225 h 1118937"/>
              <a:gd name="connsiteX6" fmla="*/ 0 w 12192000"/>
              <a:gd name="connsiteY6" fmla="*/ 0 h 1118937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962162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12031 w 12192000"/>
              <a:gd name="connsiteY5" fmla="*/ 986225 h 1118937"/>
              <a:gd name="connsiteX6" fmla="*/ 0 w 12192000"/>
              <a:gd name="connsiteY6" fmla="*/ 0 h 11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118937">
                <a:moveTo>
                  <a:pt x="0" y="0"/>
                </a:moveTo>
                <a:lnTo>
                  <a:pt x="12192000" y="0"/>
                </a:lnTo>
                <a:lnTo>
                  <a:pt x="12192000" y="962162"/>
                </a:lnTo>
                <a:lnTo>
                  <a:pt x="9757611" y="1118937"/>
                </a:lnTo>
                <a:lnTo>
                  <a:pt x="2983832" y="1106905"/>
                </a:lnTo>
                <a:lnTo>
                  <a:pt x="12031" y="986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rpel dona gasolina ilimitada para transporte de alimentos cuarentena |  Bogota.gov.co">
            <a:extLst>
              <a:ext uri="{FF2B5EF4-FFF2-40B4-BE49-F238E27FC236}">
                <a16:creationId xmlns:a16="http://schemas.microsoft.com/office/drawing/2014/main" id="{AFD0FD27-D6DB-4EE8-B5F4-6668F6BA1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" y="-9756"/>
            <a:ext cx="923602" cy="5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5F0C0598-6D2B-4FD8-879C-9CE48558B8B2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684772" y="6134840"/>
            <a:ext cx="467872" cy="419710"/>
            <a:chOff x="1352" y="681"/>
            <a:chExt cx="3519" cy="315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9732FC8-7471-4BC3-AB08-D0F187BDE91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47325A7-4314-4DD4-8036-20135B2508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BE43A0F-882B-456A-9B3B-FE23528D5D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2A02E8E-FE7F-4F15-BC19-57E3D3F0949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371CF30-F2B5-48AD-BB9A-28A2D3CAF40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514CBC5-1D81-4F32-B72E-0A031278C25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C12A42CB-DE47-47F3-98C2-3EDC9A51C49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C2B7117-FE87-4DAA-92F7-D6C73DA491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FA6AB08-2431-4039-ACDD-2662906C38C6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EF836B1-9C7B-4959-90B1-AA1FF792071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6012D95-650C-433A-A32C-0E76D3321A99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28BBE0-55A4-44B6-AF64-7A65CA013A1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8C03501-886E-493A-AE06-306D3E94E6A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A4F2174-A4C0-4441-A455-A9F36F6E501F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7404368-FD47-4EB4-9C16-7B97201B720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D39D3A6-636D-49B2-B08C-2268CFBB10D2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-11850"/>
            <a:ext cx="12278084" cy="23699"/>
          </a:xfrm>
          <a:prstGeom prst="line">
            <a:avLst/>
          </a:prstGeom>
          <a:ln w="38100">
            <a:solidFill>
              <a:schemeClr val="accent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88BCC217-219B-4A56-B063-EDA8E083ED77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24105"/>
            <a:ext cx="12278084" cy="23699"/>
          </a:xfrm>
          <a:prstGeom prst="line">
            <a:avLst/>
          </a:prstGeom>
          <a:ln w="38100">
            <a:solidFill>
              <a:srgbClr val="FF66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F5530FF-0313-4303-B05C-2715BD36D5DE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48029"/>
            <a:ext cx="12278084" cy="23699"/>
          </a:xfrm>
          <a:prstGeom prst="line">
            <a:avLst/>
          </a:prstGeom>
          <a:ln w="38100"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34BE2FB-B905-4263-8575-8EDF46094477}"/>
              </a:ext>
            </a:extLst>
          </p:cNvPr>
          <p:cNvSpPr/>
          <p:nvPr userDrawn="1"/>
        </p:nvSpPr>
        <p:spPr>
          <a:xfrm>
            <a:off x="-385011" y="-108284"/>
            <a:ext cx="372979" cy="6279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DE01CDB-0CE7-4C3B-A28B-F7AB366729A6}"/>
              </a:ext>
            </a:extLst>
          </p:cNvPr>
          <p:cNvSpPr/>
          <p:nvPr userDrawn="1"/>
        </p:nvSpPr>
        <p:spPr>
          <a:xfrm>
            <a:off x="12204032" y="-108284"/>
            <a:ext cx="372979" cy="6279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4B2D1CA-BEA2-4950-992D-DBBF7F38A086}"/>
              </a:ext>
            </a:extLst>
          </p:cNvPr>
          <p:cNvSpPr/>
          <p:nvPr userDrawn="1"/>
        </p:nvSpPr>
        <p:spPr>
          <a:xfrm rot="5400000">
            <a:off x="5782401" y="540688"/>
            <a:ext cx="253288" cy="129604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numéro de diapositive 5">
            <a:extLst>
              <a:ext uri="{FF2B5EF4-FFF2-40B4-BE49-F238E27FC236}">
                <a16:creationId xmlns:a16="http://schemas.microsoft.com/office/drawing/2014/main" id="{42499944-5CBD-4EC7-90C0-0406A234C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674" y="6162721"/>
            <a:ext cx="36003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57A782D-94BF-41B2-ACA2-2DD76CDE6391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5460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002" y="857958"/>
            <a:ext cx="11539460" cy="615397"/>
          </a:xfrm>
        </p:spPr>
        <p:txBody>
          <a:bodyPr/>
          <a:lstStyle/>
          <a:p>
            <a:r>
              <a:rPr lang="en-US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2002" y="331104"/>
            <a:ext cx="8947356" cy="590215"/>
          </a:xfrm>
        </p:spPr>
        <p:txBody>
          <a:bodyPr anchor="b">
            <a:normAutofit/>
          </a:bodyPr>
          <a:lstStyle>
            <a:lvl1pPr marL="0" indent="0">
              <a:buNone/>
              <a:defRPr sz="254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TAG LINE OR BEGINNING OF TITLE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23583" y="1851265"/>
            <a:ext cx="3538780" cy="590215"/>
          </a:xfrm>
          <a:solidFill>
            <a:schemeClr val="tx2"/>
          </a:solidFill>
        </p:spPr>
        <p:txBody>
          <a:bodyPr lIns="107929" rIns="35978" anchor="ctr">
            <a:normAutofit/>
          </a:bodyPr>
          <a:lstStyle>
            <a:lvl1pPr>
              <a:lnSpc>
                <a:spcPct val="80000"/>
              </a:lnSpc>
              <a:spcBef>
                <a:spcPts val="1087"/>
              </a:spcBef>
              <a:defRPr lang="en-US" sz="2177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3319" indent="-18274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4340354" y="1851264"/>
            <a:ext cx="3538780" cy="590215"/>
          </a:xfrm>
          <a:solidFill>
            <a:schemeClr val="accent2"/>
          </a:solidFill>
        </p:spPr>
        <p:txBody>
          <a:bodyPr lIns="107929" rIns="35978" anchor="ctr">
            <a:normAutofit/>
          </a:bodyPr>
          <a:lstStyle>
            <a:lvl1pPr>
              <a:lnSpc>
                <a:spcPct val="80000"/>
              </a:lnSpc>
              <a:spcBef>
                <a:spcPts val="1087"/>
              </a:spcBef>
              <a:defRPr lang="en-US" sz="2177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3319" indent="-18274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310318" y="1851265"/>
            <a:ext cx="3538780" cy="590215"/>
          </a:xfrm>
          <a:solidFill>
            <a:schemeClr val="accent6"/>
          </a:solidFill>
        </p:spPr>
        <p:txBody>
          <a:bodyPr lIns="107929" rIns="35978" anchor="ctr">
            <a:normAutofit/>
          </a:bodyPr>
          <a:lstStyle>
            <a:lvl1pPr>
              <a:lnSpc>
                <a:spcPct val="80000"/>
              </a:lnSpc>
              <a:spcBef>
                <a:spcPts val="1087"/>
              </a:spcBef>
              <a:defRPr lang="en-US" sz="2177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3319" indent="-18274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333825" y="2668922"/>
            <a:ext cx="3538781" cy="2706348"/>
          </a:xfrm>
        </p:spPr>
        <p:txBody>
          <a:bodyPr lIns="107929" rIns="35978"/>
          <a:lstStyle>
            <a:lvl1pPr>
              <a:defRPr sz="1995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40355" y="2668922"/>
            <a:ext cx="3538781" cy="2706348"/>
          </a:xfrm>
        </p:spPr>
        <p:txBody>
          <a:bodyPr lIns="107929" rIns="35978"/>
          <a:lstStyle>
            <a:lvl1pPr>
              <a:defRPr sz="1995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8310319" y="2668922"/>
            <a:ext cx="3538781" cy="2706348"/>
          </a:xfrm>
        </p:spPr>
        <p:txBody>
          <a:bodyPr lIns="107929" rIns="35978"/>
          <a:lstStyle>
            <a:lvl1pPr>
              <a:defRPr sz="1995"/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09837" y="5620954"/>
            <a:ext cx="10507021" cy="424383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72"/>
              </a:spcBef>
              <a:defRPr sz="1361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Question and Base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5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>
            <a:extLst>
              <a:ext uri="{FF2B5EF4-FFF2-40B4-BE49-F238E27FC236}">
                <a16:creationId xmlns:a16="http://schemas.microsoft.com/office/drawing/2014/main" id="{5F0C0598-6D2B-4FD8-879C-9CE48558B8B2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684772" y="6386443"/>
            <a:ext cx="467872" cy="419710"/>
            <a:chOff x="1352" y="681"/>
            <a:chExt cx="3519" cy="315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9732FC8-7471-4BC3-AB08-D0F187BDE91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47325A7-4314-4DD4-8036-20135B2508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ABE43A0F-882B-456A-9B3B-FE23528D5D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2A02E8E-FE7F-4F15-BC19-57E3D3F0949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371CF30-F2B5-48AD-BB9A-28A2D3CAF40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514CBC5-1D81-4F32-B72E-0A031278C25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C12A42CB-DE47-47F3-98C2-3EDC9A51C49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C2B7117-FE87-4DAA-92F7-D6C73DA491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FA6AB08-2431-4039-ACDD-2662906C38C6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EF836B1-9C7B-4959-90B1-AA1FF792071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6012D95-650C-433A-A32C-0E76D3321A99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28BBE0-55A4-44B6-AF64-7A65CA013A1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8C03501-886E-493A-AE06-306D3E94E6A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A4F2174-A4C0-4441-A455-A9F36F6E501F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7404368-FD47-4EB4-9C16-7B97201B720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829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3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D4B2D1CA-BEA2-4950-992D-DBBF7F38A086}"/>
              </a:ext>
            </a:extLst>
          </p:cNvPr>
          <p:cNvSpPr/>
          <p:nvPr userDrawn="1"/>
        </p:nvSpPr>
        <p:spPr>
          <a:xfrm rot="5400000">
            <a:off x="5782401" y="540688"/>
            <a:ext cx="253288" cy="129604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1A1C92BE-9663-4811-B3AF-35B6B901DC9D}"/>
              </a:ext>
            </a:extLst>
          </p:cNvPr>
          <p:cNvSpPr/>
          <p:nvPr userDrawn="1"/>
        </p:nvSpPr>
        <p:spPr>
          <a:xfrm>
            <a:off x="0" y="77740"/>
            <a:ext cx="12192000" cy="849419"/>
          </a:xfrm>
          <a:custGeom>
            <a:avLst/>
            <a:gdLst>
              <a:gd name="connsiteX0" fmla="*/ 0 w 12192000"/>
              <a:gd name="connsiteY0" fmla="*/ 0 h 1094509"/>
              <a:gd name="connsiteX1" fmla="*/ 12192000 w 12192000"/>
              <a:gd name="connsiteY1" fmla="*/ 0 h 1094509"/>
              <a:gd name="connsiteX2" fmla="*/ 12192000 w 12192000"/>
              <a:gd name="connsiteY2" fmla="*/ 1094509 h 1094509"/>
              <a:gd name="connsiteX3" fmla="*/ 0 w 12192000"/>
              <a:gd name="connsiteY3" fmla="*/ 1094509 h 1094509"/>
              <a:gd name="connsiteX4" fmla="*/ 0 w 12192000"/>
              <a:gd name="connsiteY4" fmla="*/ 0 h 1094509"/>
              <a:gd name="connsiteX0" fmla="*/ 0 w 12192000"/>
              <a:gd name="connsiteY0" fmla="*/ 0 h 1106905"/>
              <a:gd name="connsiteX1" fmla="*/ 12192000 w 12192000"/>
              <a:gd name="connsiteY1" fmla="*/ 0 h 1106905"/>
              <a:gd name="connsiteX2" fmla="*/ 12192000 w 12192000"/>
              <a:gd name="connsiteY2" fmla="*/ 1094509 h 1106905"/>
              <a:gd name="connsiteX3" fmla="*/ 2983832 w 12192000"/>
              <a:gd name="connsiteY3" fmla="*/ 1106905 h 1106905"/>
              <a:gd name="connsiteX4" fmla="*/ 0 w 12192000"/>
              <a:gd name="connsiteY4" fmla="*/ 1094509 h 1106905"/>
              <a:gd name="connsiteX5" fmla="*/ 0 w 12192000"/>
              <a:gd name="connsiteY5" fmla="*/ 0 h 1106905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1094509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0 w 12192000"/>
              <a:gd name="connsiteY5" fmla="*/ 1094509 h 1118937"/>
              <a:gd name="connsiteX6" fmla="*/ 0 w 12192000"/>
              <a:gd name="connsiteY6" fmla="*/ 0 h 1118937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1094509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12031 w 12192000"/>
              <a:gd name="connsiteY5" fmla="*/ 986225 h 1118937"/>
              <a:gd name="connsiteX6" fmla="*/ 0 w 12192000"/>
              <a:gd name="connsiteY6" fmla="*/ 0 h 1118937"/>
              <a:gd name="connsiteX0" fmla="*/ 0 w 12192000"/>
              <a:gd name="connsiteY0" fmla="*/ 0 h 1118937"/>
              <a:gd name="connsiteX1" fmla="*/ 12192000 w 12192000"/>
              <a:gd name="connsiteY1" fmla="*/ 0 h 1118937"/>
              <a:gd name="connsiteX2" fmla="*/ 12192000 w 12192000"/>
              <a:gd name="connsiteY2" fmla="*/ 962162 h 1118937"/>
              <a:gd name="connsiteX3" fmla="*/ 9757611 w 12192000"/>
              <a:gd name="connsiteY3" fmla="*/ 1118937 h 1118937"/>
              <a:gd name="connsiteX4" fmla="*/ 2983832 w 12192000"/>
              <a:gd name="connsiteY4" fmla="*/ 1106905 h 1118937"/>
              <a:gd name="connsiteX5" fmla="*/ 12031 w 12192000"/>
              <a:gd name="connsiteY5" fmla="*/ 986225 h 1118937"/>
              <a:gd name="connsiteX6" fmla="*/ 0 w 12192000"/>
              <a:gd name="connsiteY6" fmla="*/ 0 h 111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118937">
                <a:moveTo>
                  <a:pt x="0" y="0"/>
                </a:moveTo>
                <a:lnTo>
                  <a:pt x="12192000" y="0"/>
                </a:lnTo>
                <a:lnTo>
                  <a:pt x="12192000" y="962162"/>
                </a:lnTo>
                <a:lnTo>
                  <a:pt x="9757611" y="1118937"/>
                </a:lnTo>
                <a:lnTo>
                  <a:pt x="2983832" y="1106905"/>
                </a:lnTo>
                <a:lnTo>
                  <a:pt x="12031" y="9862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 descr="Terpel dona gasolina ilimitada para transporte de alimentos cuarentena |  Bogota.gov.co">
            <a:extLst>
              <a:ext uri="{FF2B5EF4-FFF2-40B4-BE49-F238E27FC236}">
                <a16:creationId xmlns:a16="http://schemas.microsoft.com/office/drawing/2014/main" id="{A63AFFB5-8886-4640-8B61-6DC89A72D3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" y="-9756"/>
            <a:ext cx="923602" cy="5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ACF847F-2B49-4783-979E-7065A84627A6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-11850"/>
            <a:ext cx="12278084" cy="23699"/>
          </a:xfrm>
          <a:prstGeom prst="line">
            <a:avLst/>
          </a:prstGeom>
          <a:ln w="38100">
            <a:solidFill>
              <a:schemeClr val="accent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1856C6A8-E947-47F4-97B9-9EE6ECE6A123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24105"/>
            <a:ext cx="12278084" cy="23699"/>
          </a:xfrm>
          <a:prstGeom prst="line">
            <a:avLst/>
          </a:prstGeom>
          <a:ln w="38100">
            <a:solidFill>
              <a:srgbClr val="FF66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A751AC4-38B4-47B1-A81A-39EF9C010984}"/>
              </a:ext>
            </a:extLst>
          </p:cNvPr>
          <p:cNvCxnSpPr>
            <a:cxnSpLocks/>
          </p:cNvCxnSpPr>
          <p:nvPr userDrawn="1"/>
        </p:nvCxnSpPr>
        <p:spPr>
          <a:xfrm flipV="1">
            <a:off x="-45049" y="48029"/>
            <a:ext cx="12278084" cy="23699"/>
          </a:xfrm>
          <a:prstGeom prst="line">
            <a:avLst/>
          </a:prstGeom>
          <a:ln w="38100"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>
            <a:extLst>
              <a:ext uri="{FF2B5EF4-FFF2-40B4-BE49-F238E27FC236}">
                <a16:creationId xmlns:a16="http://schemas.microsoft.com/office/drawing/2014/main" id="{9D9D90CD-EA31-4524-98A5-4F92A60B7CC9}"/>
              </a:ext>
            </a:extLst>
          </p:cNvPr>
          <p:cNvSpPr/>
          <p:nvPr userDrawn="1"/>
        </p:nvSpPr>
        <p:spPr>
          <a:xfrm>
            <a:off x="12204032" y="-108284"/>
            <a:ext cx="372979" cy="6279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928FF91-91F5-47F9-98DC-6C128EB12782}"/>
              </a:ext>
            </a:extLst>
          </p:cNvPr>
          <p:cNvSpPr/>
          <p:nvPr userDrawn="1"/>
        </p:nvSpPr>
        <p:spPr>
          <a:xfrm>
            <a:off x="-385011" y="-108284"/>
            <a:ext cx="372979" cy="62796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space réservé du numéro de diapositive 5">
            <a:extLst>
              <a:ext uri="{FF2B5EF4-FFF2-40B4-BE49-F238E27FC236}">
                <a16:creationId xmlns:a16="http://schemas.microsoft.com/office/drawing/2014/main" id="{A4087631-D6A2-4C45-9656-1022BE561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674" y="6399790"/>
            <a:ext cx="36003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57A782D-94BF-41B2-ACA2-2DD76CDE6391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2875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icio Capitulo Izq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F4B7E78-3DEB-DC46-BD12-9098937A60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b="1" i="0">
              <a:latin typeface="Arial" panose="020B0604020202020204" pitchFamily="34" charset="0"/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47D853-5665-E045-9C39-3C2D491F8C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02695" y="0"/>
            <a:ext cx="6096000" cy="6858000"/>
          </a:xfrm>
        </p:spPr>
        <p:txBody>
          <a:bodyPr vert="horz" lIns="720000" tIns="2160000" rIns="1440000" bIns="720000" rtlCol="0" anchor="t" anchorCtr="1">
            <a:normAutofit/>
          </a:bodyPr>
          <a:lstStyle>
            <a:lvl1pPr>
              <a:buFontTx/>
              <a:buNone/>
              <a:defRPr lang="es-CO" sz="16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/>
              <a:t>Haga clic en el icono </a:t>
            </a:r>
            <a:br>
              <a:rPr lang="es-ES"/>
            </a:br>
            <a:r>
              <a:rPr lang="es-ES"/>
              <a:t>para agregar </a:t>
            </a:r>
            <a:br>
              <a:rPr lang="es-ES"/>
            </a:br>
            <a:r>
              <a:rPr lang="es-ES"/>
              <a:t>una imagen</a:t>
            </a:r>
            <a:endParaRPr lang="es-CO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6D1F12-1109-6348-BB06-DC008A51E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573016"/>
            <a:ext cx="4176713" cy="1374735"/>
          </a:xfrm>
        </p:spPr>
        <p:txBody>
          <a:bodyPr vert="horz" lIns="91440" tIns="45720" rIns="91440" bIns="45720" rtlCol="0" anchor="t" anchorCtr="0">
            <a:spAutoFit/>
          </a:bodyPr>
          <a:lstStyle>
            <a:lvl1pPr algn="r">
              <a:defRPr lang="es-ES_tradnl" sz="4800" b="1" cap="none" noProof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000"/>
              </a:lnSpc>
              <a:spcAft>
                <a:spcPts val="600"/>
              </a:spcAft>
            </a:pPr>
            <a:r>
              <a:rPr lang="es-ES_tradnl" noProof="0"/>
              <a:t>Título del capítulo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C98BF53-140B-4D4B-AE3C-84912D9A1B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896958"/>
            <a:ext cx="4173538" cy="1934376"/>
          </a:xfrm>
        </p:spPr>
        <p:txBody>
          <a:bodyPr wrap="square" anchor="t" anchorCtr="0">
            <a:spAutoFit/>
          </a:bodyPr>
          <a:lstStyle>
            <a:lvl1pPr algn="r">
              <a:buFontTx/>
              <a:buNone/>
              <a:defRPr sz="133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algn="r">
              <a:buFontTx/>
              <a:buNone/>
              <a:defRPr sz="133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_tradnl" noProof="0"/>
              <a:t>##</a:t>
            </a:r>
          </a:p>
        </p:txBody>
      </p:sp>
      <p:sp>
        <p:nvSpPr>
          <p:cNvPr id="16" name="Marcador de texto 20">
            <a:extLst>
              <a:ext uri="{FF2B5EF4-FFF2-40B4-BE49-F238E27FC236}">
                <a16:creationId xmlns:a16="http://schemas.microsoft.com/office/drawing/2014/main" id="{88A04814-EE6F-B142-B902-4C26F876D3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2150" y="5152973"/>
            <a:ext cx="4176713" cy="313932"/>
          </a:xfrm>
        </p:spPr>
        <p:txBody>
          <a:bodyPr anchor="t" anchorCtr="0">
            <a:spAutoFit/>
          </a:bodyPr>
          <a:lstStyle>
            <a:lvl1pPr marL="0" indent="0" algn="r">
              <a:spcAft>
                <a:spcPts val="6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s-ES"/>
              <a:t>Haga clic para modificar los textos</a:t>
            </a:r>
            <a:endParaRPr lang="es-CO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3B918AC-82A2-0340-AFA2-E7358396DFFB}"/>
              </a:ext>
            </a:extLst>
          </p:cNvPr>
          <p:cNvGrpSpPr/>
          <p:nvPr/>
        </p:nvGrpSpPr>
        <p:grpSpPr>
          <a:xfrm>
            <a:off x="2567608" y="6035876"/>
            <a:ext cx="2463015" cy="677224"/>
            <a:chOff x="8472263" y="5745965"/>
            <a:chExt cx="3528393" cy="97015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263B19C-3323-484A-81D1-BC8B728C61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41" r="46165"/>
            <a:stretch/>
          </p:blipFill>
          <p:spPr>
            <a:xfrm>
              <a:off x="9994776" y="5745965"/>
              <a:ext cx="158352" cy="97015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17E02E3-AC0E-E841-B484-916905DB00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96"/>
            <a:stretch/>
          </p:blipFill>
          <p:spPr>
            <a:xfrm>
              <a:off x="10344472" y="5745965"/>
              <a:ext cx="1656184" cy="970157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A8A44EF-78BA-D441-A774-306E4F31E0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472" r="-138"/>
            <a:stretch/>
          </p:blipFill>
          <p:spPr>
            <a:xfrm>
              <a:off x="8472263" y="5745965"/>
              <a:ext cx="1573832" cy="970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8940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94E3-880A-44B4-A0E6-5477A7B9B8E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64DEE-2A3F-43AA-B6AB-D1CC57B4F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42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3901FFE-B156-E04A-B87F-AA1C9F62C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4450" y="1489193"/>
            <a:ext cx="6372225" cy="355482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800" b="0" i="0" spc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contenido.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2621AAE-1228-7048-8BB5-F90E347B88AF}"/>
              </a:ext>
            </a:extLst>
          </p:cNvPr>
          <p:cNvSpPr/>
          <p:nvPr userDrawn="1"/>
        </p:nvSpPr>
        <p:spPr>
          <a:xfrm>
            <a:off x="0" y="0"/>
            <a:ext cx="421803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Terpel Sans" pitchFamily="2" charset="77"/>
              <a:ea typeface="+mn-ea"/>
              <a:cs typeface="+mn-cs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DDE44A2-417F-9F42-BAFD-BCB271455B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229" y="3102757"/>
            <a:ext cx="3020148" cy="326243"/>
          </a:xfrm>
        </p:spPr>
        <p:txBody>
          <a:bodyPr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600" b="0" i="0" spc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Clic aquí para agregar texto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6C8CC78-6BBB-8E4C-A829-3FF91931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74" y="1561430"/>
            <a:ext cx="3027197" cy="923330"/>
          </a:xfrm>
        </p:spPr>
        <p:txBody>
          <a:bodyPr wrap="square" anchor="t" anchorCtr="0">
            <a:spAutoFit/>
          </a:bodyPr>
          <a:lstStyle>
            <a:lvl1pPr>
              <a:spcAft>
                <a:spcPts val="1200"/>
              </a:spcAft>
              <a:defRPr sz="2000" b="0" i="0" spc="0">
                <a:solidFill>
                  <a:schemeClr val="tx1"/>
                </a:solidFill>
                <a:latin typeface="Terpel Sans Medium" pitchFamily="2" charset="77"/>
              </a:defRPr>
            </a:lvl1pPr>
          </a:lstStyle>
          <a:p>
            <a:r>
              <a:rPr lang="es-ES_tradnl" noProof="0"/>
              <a:t>Haga clic para modificar el estilo de título del patrón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0C66E6-8CBE-A543-A854-27AC025C88F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2374" y="1043696"/>
            <a:ext cx="3020148" cy="24583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  <a:buNone/>
              <a:defRPr sz="1050" b="0" i="0" spc="100" baseline="0">
                <a:solidFill>
                  <a:schemeClr val="tx2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TÍTULO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D612DB9-E58A-D244-B575-CB075632A5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400" y="5877273"/>
            <a:ext cx="3020073" cy="238527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None/>
              <a:defRPr sz="1000" b="0" i="0" spc="0">
                <a:solidFill>
                  <a:schemeClr val="tx1"/>
                </a:solidFill>
                <a:latin typeface="Terpel Sans" pitchFamily="2" charset="77"/>
              </a:defRPr>
            </a:lvl1pPr>
            <a:lvl2pPr marL="269875" indent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2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_tradnl" noProof="0"/>
              <a:t>Texto de notas adicionales</a:t>
            </a:r>
          </a:p>
        </p:txBody>
      </p:sp>
      <p:pic>
        <p:nvPicPr>
          <p:cNvPr id="11" name="Imagen 18">
            <a:extLst>
              <a:ext uri="{FF2B5EF4-FFF2-40B4-BE49-F238E27FC236}">
                <a16:creationId xmlns:a16="http://schemas.microsoft.com/office/drawing/2014/main" id="{A727A346-1333-FB4C-A7C6-31413DE9D7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" y="326559"/>
            <a:ext cx="480053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27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C56642C-800C-4E11-A159-903FAF3E3C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4B09EA7-E007-44C5-A7BB-0CC77CCEB9B4}"/>
              </a:ext>
            </a:extLst>
          </p:cNvPr>
          <p:cNvSpPr/>
          <p:nvPr userDrawn="1"/>
        </p:nvSpPr>
        <p:spPr>
          <a:xfrm>
            <a:off x="103517" y="103516"/>
            <a:ext cx="11982092" cy="6650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9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CCE01-E92D-6C40-5B59-27FF7924A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65A137-3501-7948-7C58-4CFF42E47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B0791D-07ED-3C1C-66F9-20155FA3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F53-9688-CB45-A71B-C6BADB7C14A9}" type="datetimeFigureOut">
              <a:rPr lang="es-CO" smtClean="0"/>
              <a:t>12/12/2022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6729E3-7C7B-A0A4-EE5D-B3CB301B9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78CDD8-2799-5635-AE77-A787AAE6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4F1D-297C-A843-AA89-2511546203D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834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12/12/2022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6B8DEF-8F86-E445-AE3F-1A7C3CD3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963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Esta es una prueba de cómo se vería la presentación  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3BA482-EC1D-384F-834D-8EAE42724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702271"/>
            <a:ext cx="10801350" cy="4453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405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8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0" spc="0" normalizeH="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49263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74688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46138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25525" indent="-1793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pos="1663">
          <p15:clr>
            <a:srgbClr val="F26B43"/>
          </p15:clr>
        </p15:guide>
        <p15:guide id="8" pos="3069">
          <p15:clr>
            <a:srgbClr val="F26B43"/>
          </p15:clr>
        </p15:guide>
        <p15:guide id="9" pos="3228">
          <p15:clr>
            <a:srgbClr val="F26B43"/>
          </p15:clr>
        </p15:guide>
        <p15:guide id="10" pos="4452">
          <p15:clr>
            <a:srgbClr val="F26B43"/>
          </p15:clr>
        </p15:guide>
        <p15:guide id="11" pos="4611">
          <p15:clr>
            <a:srgbClr val="F26B43"/>
          </p15:clr>
        </p15:guide>
        <p15:guide id="12" pos="5858">
          <p15:clr>
            <a:srgbClr val="F26B43"/>
          </p15:clr>
        </p15:guide>
        <p15:guide id="13" pos="5995">
          <p15:clr>
            <a:srgbClr val="F26B43"/>
          </p15:clr>
        </p15:guide>
        <p15:guide id="14" orient="horz" pos="1162">
          <p15:clr>
            <a:srgbClr val="F26B43"/>
          </p15:clr>
        </p15:guide>
        <p15:guide id="15" pos="18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NUL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401631-10FF-BE4A-96A3-F729D3E3A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38AB856-03AD-44E6-BC04-4F3D3B970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290" y="2806261"/>
            <a:ext cx="3778063" cy="2086725"/>
          </a:xfrm>
        </p:spPr>
        <p:txBody>
          <a:bodyPr/>
          <a:lstStyle/>
          <a:p>
            <a:r>
              <a:rPr lang="es-CO" dirty="0"/>
              <a:t>PLAN DE</a:t>
            </a:r>
            <a:br>
              <a:rPr lang="es-CO" dirty="0"/>
            </a:br>
            <a:r>
              <a:rPr lang="es-CO" dirty="0"/>
              <a:t>MERCADEO</a:t>
            </a:r>
            <a:br>
              <a:rPr lang="es-CO" dirty="0"/>
            </a:br>
            <a:r>
              <a:rPr lang="es-MX" dirty="0">
                <a:solidFill>
                  <a:srgbClr val="FF0000"/>
                </a:solidFill>
              </a:rPr>
              <a:t>2023</a:t>
            </a:r>
            <a:endParaRPr lang="es-419" dirty="0">
              <a:solidFill>
                <a:srgbClr val="FF0000"/>
              </a:solidFill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81B48EFB-09CB-4868-A8FD-54371E43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00" y="4955739"/>
            <a:ext cx="7086457" cy="341632"/>
          </a:xfrm>
        </p:spPr>
        <p:txBody>
          <a:bodyPr/>
          <a:lstStyle/>
          <a:p>
            <a:r>
              <a:rPr lang="es-MX" b="1" dirty="0">
                <a:solidFill>
                  <a:srgbClr val="FF0000"/>
                </a:solidFill>
              </a:rPr>
              <a:t>Nombre agencia comercial</a:t>
            </a:r>
            <a:endParaRPr lang="es-419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D617E-71C5-344A-B25A-D1B006D1B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12" y="6199752"/>
            <a:ext cx="1882588" cy="65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C31419A8-BB9A-244E-9D7F-968B5244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50002A54-D6D2-D84C-9324-5C39A12FBA30}"/>
              </a:ext>
            </a:extLst>
          </p:cNvPr>
          <p:cNvSpPr/>
          <p:nvPr/>
        </p:nvSpPr>
        <p:spPr>
          <a:xfrm>
            <a:off x="8040757" y="1679713"/>
            <a:ext cx="3260034" cy="367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171EB17-B24F-7747-95A8-6FD2CE373104}"/>
              </a:ext>
            </a:extLst>
          </p:cNvPr>
          <p:cNvSpPr/>
          <p:nvPr/>
        </p:nvSpPr>
        <p:spPr>
          <a:xfrm>
            <a:off x="874644" y="1679713"/>
            <a:ext cx="3260034" cy="367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141B1CE8-CFFA-4C43-BDB4-9A4FD2F73F18}"/>
              </a:ext>
            </a:extLst>
          </p:cNvPr>
          <p:cNvSpPr/>
          <p:nvPr/>
        </p:nvSpPr>
        <p:spPr>
          <a:xfrm>
            <a:off x="4452731" y="1679713"/>
            <a:ext cx="3260034" cy="36717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30883"/>
            <a:ext cx="12192001" cy="37303"/>
          </a:xfrm>
          <a:prstGeom prst="rect">
            <a:avLst/>
          </a:prstGeom>
          <a:ln w="3175">
            <a:miter lim="400000"/>
          </a:ln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865DF6CC-402F-D645-8DB5-714217156882}"/>
              </a:ext>
            </a:extLst>
          </p:cNvPr>
          <p:cNvSpPr/>
          <p:nvPr/>
        </p:nvSpPr>
        <p:spPr>
          <a:xfrm>
            <a:off x="1783596" y="3254384"/>
            <a:ext cx="1478001" cy="27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otham-MediumItalic" panose="02000604030000020004" pitchFamily="2" charset="0"/>
                <a:cs typeface="Arial"/>
              </a:rPr>
              <a:t>OPCIÓN 1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5AB1E89-4DA4-434A-B410-161F48C48796}"/>
              </a:ext>
            </a:extLst>
          </p:cNvPr>
          <p:cNvSpPr/>
          <p:nvPr/>
        </p:nvSpPr>
        <p:spPr>
          <a:xfrm>
            <a:off x="5356999" y="3267833"/>
            <a:ext cx="1478001" cy="27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otham-MediumItalic" panose="02000604030000020004" pitchFamily="2" charset="0"/>
                <a:cs typeface="Arial"/>
              </a:rPr>
              <a:t>OPCIÓN 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D51425A-89E1-9F44-8D83-EBEE42F0FEC3}"/>
              </a:ext>
            </a:extLst>
          </p:cNvPr>
          <p:cNvSpPr/>
          <p:nvPr/>
        </p:nvSpPr>
        <p:spPr>
          <a:xfrm>
            <a:off x="8930403" y="3239914"/>
            <a:ext cx="1478001" cy="27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otham-MediumItalic" panose="02000604030000020004" pitchFamily="2" charset="0"/>
                <a:cs typeface="Arial"/>
              </a:rPr>
              <a:t>OPCIÓN 3 </a:t>
            </a: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09F987C5-DE65-124E-A3A3-8F3AAB9A24B2}"/>
              </a:ext>
            </a:extLst>
          </p:cNvPr>
          <p:cNvSpPr txBox="1">
            <a:spLocks/>
          </p:cNvSpPr>
          <p:nvPr/>
        </p:nvSpPr>
        <p:spPr>
          <a:xfrm>
            <a:off x="293280" y="127344"/>
            <a:ext cx="5326745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Visión general del mercado</a:t>
            </a:r>
          </a:p>
        </p:txBody>
      </p:sp>
      <p:sp>
        <p:nvSpPr>
          <p:cNvPr id="18" name="Redondear rectángulo de esquina del mismo lado 17">
            <a:extLst>
              <a:ext uri="{FF2B5EF4-FFF2-40B4-BE49-F238E27FC236}">
                <a16:creationId xmlns:a16="http://schemas.microsoft.com/office/drawing/2014/main" id="{64150A5E-551F-2545-B9CA-874466A6AC9F}"/>
              </a:ext>
            </a:extLst>
          </p:cNvPr>
          <p:cNvSpPr/>
          <p:nvPr/>
        </p:nvSpPr>
        <p:spPr>
          <a:xfrm>
            <a:off x="891760" y="1311121"/>
            <a:ext cx="10408478" cy="276999"/>
          </a:xfrm>
          <a:prstGeom prst="round2SameRect">
            <a:avLst/>
          </a:prstGeom>
          <a:solidFill>
            <a:srgbClr val="00114B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12FF730-2366-5645-84D4-E944B6F50102}"/>
              </a:ext>
            </a:extLst>
          </p:cNvPr>
          <p:cNvSpPr/>
          <p:nvPr/>
        </p:nvSpPr>
        <p:spPr>
          <a:xfrm>
            <a:off x="3760426" y="1300935"/>
            <a:ext cx="4671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Análisis de la competencia en el ADME</a:t>
            </a:r>
          </a:p>
        </p:txBody>
      </p:sp>
    </p:spTree>
    <p:extLst>
      <p:ext uri="{BB962C8B-B14F-4D97-AF65-F5344CB8AC3E}">
        <p14:creationId xmlns:p14="http://schemas.microsoft.com/office/powerpoint/2010/main" val="401126235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>
            <a:extLst>
              <a:ext uri="{FF2B5EF4-FFF2-40B4-BE49-F238E27FC236}">
                <a16:creationId xmlns:a16="http://schemas.microsoft.com/office/drawing/2014/main" id="{E74F0F26-32C2-6E4F-B68C-F874366E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4" descr="Tabla&#10;&#10;Descripción generada automáticamente">
            <a:extLst>
              <a:ext uri="{FF2B5EF4-FFF2-40B4-BE49-F238E27FC236}">
                <a16:creationId xmlns:a16="http://schemas.microsoft.com/office/drawing/2014/main" id="{E3432256-FE05-4381-9B9F-2C9F9655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6" y="-3235054"/>
            <a:ext cx="11044517" cy="2850568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DD2670A-805F-7746-BCF4-98599263056B}"/>
              </a:ext>
            </a:extLst>
          </p:cNvPr>
          <p:cNvSpPr txBox="1">
            <a:spLocks/>
          </p:cNvSpPr>
          <p:nvPr/>
        </p:nvSpPr>
        <p:spPr>
          <a:xfrm>
            <a:off x="293280" y="127344"/>
            <a:ext cx="5326745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Presupuesto de mercadeo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3A4072-E964-DE4D-A1CB-C74E4AA8E4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3" t="6628" r="2337" b="82503"/>
          <a:stretch/>
        </p:blipFill>
        <p:spPr>
          <a:xfrm>
            <a:off x="828807" y="1122831"/>
            <a:ext cx="1361661" cy="353372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F5E7A2D-4979-AC4C-D4A7-7928A9850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028726"/>
              </p:ext>
            </p:extLst>
          </p:nvPr>
        </p:nvGraphicFramePr>
        <p:xfrm>
          <a:off x="754121" y="1856733"/>
          <a:ext cx="10683757" cy="16094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1123">
                  <a:extLst>
                    <a:ext uri="{9D8B030D-6E8A-4147-A177-3AD203B41FA5}">
                      <a16:colId xmlns:a16="http://schemas.microsoft.com/office/drawing/2014/main" val="1732175719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4115972924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105948691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3099904870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2903653369"/>
                    </a:ext>
                  </a:extLst>
                </a:gridCol>
                <a:gridCol w="1382449">
                  <a:extLst>
                    <a:ext uri="{9D8B030D-6E8A-4147-A177-3AD203B41FA5}">
                      <a16:colId xmlns:a16="http://schemas.microsoft.com/office/drawing/2014/main" val="2187289658"/>
                    </a:ext>
                  </a:extLst>
                </a:gridCol>
                <a:gridCol w="1583760">
                  <a:extLst>
                    <a:ext uri="{9D8B030D-6E8A-4147-A177-3AD203B41FA5}">
                      <a16:colId xmlns:a16="http://schemas.microsoft.com/office/drawing/2014/main" val="1981234892"/>
                    </a:ext>
                  </a:extLst>
                </a:gridCol>
                <a:gridCol w="1023811">
                  <a:extLst>
                    <a:ext uri="{9D8B030D-6E8A-4147-A177-3AD203B41FA5}">
                      <a16:colId xmlns:a16="http://schemas.microsoft.com/office/drawing/2014/main" val="1385446829"/>
                    </a:ext>
                  </a:extLst>
                </a:gridCol>
                <a:gridCol w="1338122">
                  <a:extLst>
                    <a:ext uri="{9D8B030D-6E8A-4147-A177-3AD203B41FA5}">
                      <a16:colId xmlns:a16="http://schemas.microsoft.com/office/drawing/2014/main" val="2968012244"/>
                    </a:ext>
                  </a:extLst>
                </a:gridCol>
              </a:tblGrid>
              <a:tr h="697442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Marca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Volumen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Ingresos brutos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Utilidad bruta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Gasto marketing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Gasto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Marketing $</a:t>
                      </a: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xgln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Gasto Marketing /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Ingresos Brutos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Mix</a:t>
                      </a: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 Ventas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Mix</a:t>
                      </a: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 Ejecución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Marketing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01696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 err="1">
                          <a:latin typeface="Terpel Sans" panose="00000500000000000000" pitchFamily="50" charset="0"/>
                        </a:rPr>
                        <a:t>Mobil</a:t>
                      </a:r>
                      <a:r>
                        <a:rPr lang="es-CO" sz="1100" dirty="0">
                          <a:latin typeface="Terpel Sans" panose="00000500000000000000" pitchFamily="50" charset="0"/>
                        </a:rPr>
                        <a:t>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581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Terpel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643167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4292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2912687-2E2F-C284-F163-7E2326896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28251"/>
              </p:ext>
            </p:extLst>
          </p:nvPr>
        </p:nvGraphicFramePr>
        <p:xfrm>
          <a:off x="754121" y="3846744"/>
          <a:ext cx="4284492" cy="16094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71123">
                  <a:extLst>
                    <a:ext uri="{9D8B030D-6E8A-4147-A177-3AD203B41FA5}">
                      <a16:colId xmlns:a16="http://schemas.microsoft.com/office/drawing/2014/main" val="1732175719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4115972924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105948691"/>
                    </a:ext>
                  </a:extLst>
                </a:gridCol>
                <a:gridCol w="1071123">
                  <a:extLst>
                    <a:ext uri="{9D8B030D-6E8A-4147-A177-3AD203B41FA5}">
                      <a16:colId xmlns:a16="http://schemas.microsoft.com/office/drawing/2014/main" val="3099904870"/>
                    </a:ext>
                  </a:extLst>
                </a:gridCol>
              </a:tblGrid>
              <a:tr h="697442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Mobil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Terpel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TOTAL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01696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B2C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581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B2B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643167"/>
                  </a:ext>
                </a:extLst>
              </a:tr>
              <a:tr h="304013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42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92854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>
            <a:extLst>
              <a:ext uri="{FF2B5EF4-FFF2-40B4-BE49-F238E27FC236}">
                <a16:creationId xmlns:a16="http://schemas.microsoft.com/office/drawing/2014/main" id="{E74F0F26-32C2-6E4F-B68C-F874366E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4" descr="Tabla&#10;&#10;Descripción generada automáticamente">
            <a:extLst>
              <a:ext uri="{FF2B5EF4-FFF2-40B4-BE49-F238E27FC236}">
                <a16:creationId xmlns:a16="http://schemas.microsoft.com/office/drawing/2014/main" id="{E3432256-FE05-4381-9B9F-2C9F96559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6" y="-3235054"/>
            <a:ext cx="11044517" cy="2850568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0DD2670A-805F-7746-BCF4-98599263056B}"/>
              </a:ext>
            </a:extLst>
          </p:cNvPr>
          <p:cNvSpPr txBox="1">
            <a:spLocks/>
          </p:cNvSpPr>
          <p:nvPr/>
        </p:nvSpPr>
        <p:spPr>
          <a:xfrm>
            <a:off x="293280" y="127344"/>
            <a:ext cx="5326745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Presupuesto de mercadeo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3A4072-E964-DE4D-A1CB-C74E4AA8E4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3" t="6628" r="2337" b="82503"/>
          <a:stretch/>
        </p:blipFill>
        <p:spPr>
          <a:xfrm>
            <a:off x="828807" y="1122831"/>
            <a:ext cx="1361661" cy="353372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EF5E7A2D-4979-AC4C-D4A7-7928A9850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12142"/>
              </p:ext>
            </p:extLst>
          </p:nvPr>
        </p:nvGraphicFramePr>
        <p:xfrm>
          <a:off x="787406" y="1716947"/>
          <a:ext cx="10793573" cy="3962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7680">
                  <a:extLst>
                    <a:ext uri="{9D8B030D-6E8A-4147-A177-3AD203B41FA5}">
                      <a16:colId xmlns:a16="http://schemas.microsoft.com/office/drawing/2014/main" val="2886037626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1732175719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357659611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4115972924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105948691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3099904870"/>
                    </a:ext>
                  </a:extLst>
                </a:gridCol>
                <a:gridCol w="939089">
                  <a:extLst>
                    <a:ext uri="{9D8B030D-6E8A-4147-A177-3AD203B41FA5}">
                      <a16:colId xmlns:a16="http://schemas.microsoft.com/office/drawing/2014/main" val="2903653369"/>
                    </a:ext>
                  </a:extLst>
                </a:gridCol>
                <a:gridCol w="1212039">
                  <a:extLst>
                    <a:ext uri="{9D8B030D-6E8A-4147-A177-3AD203B41FA5}">
                      <a16:colId xmlns:a16="http://schemas.microsoft.com/office/drawing/2014/main" val="2187289658"/>
                    </a:ext>
                  </a:extLst>
                </a:gridCol>
                <a:gridCol w="1388535">
                  <a:extLst>
                    <a:ext uri="{9D8B030D-6E8A-4147-A177-3AD203B41FA5}">
                      <a16:colId xmlns:a16="http://schemas.microsoft.com/office/drawing/2014/main" val="1981234892"/>
                    </a:ext>
                  </a:extLst>
                </a:gridCol>
                <a:gridCol w="897609">
                  <a:extLst>
                    <a:ext uri="{9D8B030D-6E8A-4147-A177-3AD203B41FA5}">
                      <a16:colId xmlns:a16="http://schemas.microsoft.com/office/drawing/2014/main" val="1385446829"/>
                    </a:ext>
                  </a:extLst>
                </a:gridCol>
                <a:gridCol w="1173176">
                  <a:extLst>
                    <a:ext uri="{9D8B030D-6E8A-4147-A177-3AD203B41FA5}">
                      <a16:colId xmlns:a16="http://schemas.microsoft.com/office/drawing/2014/main" val="2968012244"/>
                    </a:ext>
                  </a:extLst>
                </a:gridCol>
              </a:tblGrid>
              <a:tr h="410900">
                <a:tc>
                  <a:txBody>
                    <a:bodyPr/>
                    <a:lstStyle/>
                    <a:p>
                      <a:pPr algn="ctr"/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Marca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Segmento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Volumen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Ingresos brutos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Utilidad bruta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Gasto marketing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Gasto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Marketing $</a:t>
                      </a: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</a:rPr>
                        <a:t>xgln</a:t>
                      </a:r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Gasto Marketing /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Ingresos Brutos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Mix</a:t>
                      </a: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 Ventas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 err="1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Mix</a:t>
                      </a: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 Ejecución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kern="1200" dirty="0">
                          <a:solidFill>
                            <a:schemeClr val="lt1"/>
                          </a:solidFill>
                          <a:latin typeface="Terpel Sans" panose="00000500000000000000" pitchFamily="50" charset="0"/>
                          <a:sym typeface="Helvetica Light"/>
                        </a:rPr>
                        <a:t>Marketing</a:t>
                      </a:r>
                    </a:p>
                    <a:p>
                      <a:pPr algn="ctr"/>
                      <a:endParaRPr lang="es-CO" sz="1100" b="1" kern="1200" dirty="0">
                        <a:solidFill>
                          <a:schemeClr val="lt1"/>
                        </a:solidFill>
                        <a:latin typeface="Terpel Sans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401696"/>
                  </a:ext>
                </a:extLst>
              </a:tr>
              <a:tr h="256373">
                <a:tc rowSpan="8"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B2C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CO" sz="1100" dirty="0" err="1">
                          <a:latin typeface="Terpel Sans" panose="00000500000000000000" pitchFamily="50" charset="0"/>
                        </a:rPr>
                        <a:t>Mobil</a:t>
                      </a:r>
                      <a:r>
                        <a:rPr lang="es-CO" sz="1100" dirty="0">
                          <a:latin typeface="Terpel Sans" panose="00000500000000000000" pitchFamily="50" charset="0"/>
                        </a:rPr>
                        <a:t>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Livianos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9581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Motos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045360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Pesados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746642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Subtotal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30684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latin typeface="Terpel Sans" panose="00000500000000000000" pitchFamily="50" charset="0"/>
                        </a:rPr>
                        <a:t>Terpel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Livianos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643167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Motos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718037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Pesados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59708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Subtotal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347012"/>
                  </a:ext>
                </a:extLst>
              </a:tr>
              <a:tr h="256373">
                <a:tc rowSpan="3"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B2B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O" sz="1100" dirty="0" err="1">
                          <a:latin typeface="Terpel Sans" panose="00000500000000000000" pitchFamily="50" charset="0"/>
                        </a:rPr>
                        <a:t>Mobil</a:t>
                      </a:r>
                      <a:r>
                        <a:rPr lang="es-CO" sz="1100" dirty="0">
                          <a:latin typeface="Terpel Sans" panose="00000500000000000000" pitchFamily="50" charset="0"/>
                        </a:rPr>
                        <a:t>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964142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latin typeface="Terpel Sans" panose="00000500000000000000" pitchFamily="50" charset="0"/>
                        </a:rPr>
                        <a:t>Flotas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101890"/>
                  </a:ext>
                </a:extLst>
              </a:tr>
              <a:tr h="256373"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Subtotal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342921"/>
                  </a:ext>
                </a:extLst>
              </a:tr>
              <a:tr h="256373">
                <a:tc gridSpan="3"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Transversales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330816"/>
                  </a:ext>
                </a:extLst>
              </a:tr>
              <a:tr h="256373">
                <a:tc gridSpan="3"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1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8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35072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AA7B14-E2FE-4E59-BDBB-A82231D83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62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7316DE6-ABB5-0B4A-B428-E453AB53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69C197-3052-1F44-8A89-E933C5A72812}"/>
              </a:ext>
            </a:extLst>
          </p:cNvPr>
          <p:cNvSpPr txBox="1"/>
          <p:nvPr/>
        </p:nvSpPr>
        <p:spPr>
          <a:xfrm>
            <a:off x="3645302" y="98110"/>
            <a:ext cx="490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rgbClr val="005495"/>
                </a:solidFill>
                <a:latin typeface="Terpel Sans" pitchFamily="2" charset="77"/>
                <a:cs typeface="Arial"/>
              </a:rPr>
              <a:t>Plan mercadeo comercial B2B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94B195E-F57B-4F44-80CD-89F54FACAAB9}"/>
              </a:ext>
            </a:extLst>
          </p:cNvPr>
          <p:cNvGrpSpPr/>
          <p:nvPr/>
        </p:nvGrpSpPr>
        <p:grpSpPr>
          <a:xfrm>
            <a:off x="1085526" y="615355"/>
            <a:ext cx="10020925" cy="5811281"/>
            <a:chOff x="1153905" y="657885"/>
            <a:chExt cx="10020925" cy="581128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C06A4BA5-56FF-2A4A-976A-473AB2AA8C4B}"/>
                </a:ext>
              </a:extLst>
            </p:cNvPr>
            <p:cNvSpPr/>
            <p:nvPr/>
          </p:nvSpPr>
          <p:spPr>
            <a:xfrm>
              <a:off x="1153905" y="1263936"/>
              <a:ext cx="10020925" cy="25932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Redondear rectángulo de esquina del mismo lado 5">
              <a:extLst>
                <a:ext uri="{FF2B5EF4-FFF2-40B4-BE49-F238E27FC236}">
                  <a16:creationId xmlns:a16="http://schemas.microsoft.com/office/drawing/2014/main" id="{ACFF1403-02F3-674D-9286-69B585F14FA6}"/>
                </a:ext>
              </a:extLst>
            </p:cNvPr>
            <p:cNvSpPr/>
            <p:nvPr/>
          </p:nvSpPr>
          <p:spPr>
            <a:xfrm>
              <a:off x="1153905" y="657885"/>
              <a:ext cx="10020925" cy="719528"/>
            </a:xfrm>
            <a:prstGeom prst="round2Same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b="1">
                  <a:latin typeface="Terpel Sans" pitchFamily="2" charset="77"/>
                  <a:cs typeface="Arial"/>
                </a:rPr>
                <a:t>Insigth enfocado en el segmento</a:t>
              </a:r>
            </a:p>
            <a:p>
              <a:pPr algn="ctr"/>
              <a:r>
                <a:rPr lang="es-419" sz="1200">
                  <a:latin typeface="Terpel Sans" pitchFamily="2" charset="77"/>
                  <a:cs typeface="Arial"/>
                </a:rPr>
                <a:t>(qué esta pasando, que ha cambiado, hechos relevantes)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84183DA-3AD3-B74D-A573-29E552B0ED6B}"/>
                </a:ext>
              </a:extLst>
            </p:cNvPr>
            <p:cNvSpPr/>
            <p:nvPr/>
          </p:nvSpPr>
          <p:spPr>
            <a:xfrm>
              <a:off x="1153905" y="3802301"/>
              <a:ext cx="3333179" cy="757003"/>
            </a:xfrm>
            <a:prstGeom prst="rect">
              <a:avLst/>
            </a:prstGeom>
            <a:solidFill>
              <a:srgbClr val="001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1200" b="1">
                  <a:latin typeface="Terpel Sans" pitchFamily="2" charset="77"/>
                  <a:cs typeface="Arial"/>
                </a:rPr>
                <a:t>Factores clave de éxito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(qué nos distingue de la competencia y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no es fácilmente copiable)</a:t>
              </a:r>
              <a:endParaRPr lang="es-CO" sz="90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F114378-DBAE-5543-A22A-A8E606CECBAA}"/>
                </a:ext>
              </a:extLst>
            </p:cNvPr>
            <p:cNvSpPr/>
            <p:nvPr/>
          </p:nvSpPr>
          <p:spPr>
            <a:xfrm>
              <a:off x="4498236" y="3802301"/>
              <a:ext cx="3333179" cy="75700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>
                  <a:latin typeface="Terpel Sans" pitchFamily="2" charset="77"/>
                  <a:cs typeface="Arial"/>
                </a:rPr>
                <a:t>Estrategia para el segmento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B59966D-53D0-B64E-95AE-D28440713442}"/>
                </a:ext>
              </a:extLst>
            </p:cNvPr>
            <p:cNvSpPr/>
            <p:nvPr/>
          </p:nvSpPr>
          <p:spPr>
            <a:xfrm>
              <a:off x="7841651" y="3806048"/>
              <a:ext cx="3333179" cy="757003"/>
            </a:xfrm>
            <a:prstGeom prst="rect">
              <a:avLst/>
            </a:prstGeom>
            <a:solidFill>
              <a:srgbClr val="001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>
                  <a:latin typeface="Terpel Sans" pitchFamily="2" charset="77"/>
                  <a:cs typeface="Arial"/>
                </a:rPr>
                <a:t>Objetivos</a:t>
              </a:r>
              <a:r>
                <a:rPr lang="es-CO" sz="1400">
                  <a:latin typeface="Terpel Sans" pitchFamily="2" charset="77"/>
                  <a:cs typeface="Arial"/>
                </a:rPr>
                <a:t> </a:t>
              </a:r>
            </a:p>
            <a:p>
              <a:pPr algn="ctr"/>
              <a:r>
                <a:rPr lang="es-CO" sz="1400" b="1">
                  <a:latin typeface="Terpel Sans" pitchFamily="2" charset="77"/>
                  <a:cs typeface="Arial"/>
                </a:rPr>
                <a:t>S.M.A.R.T</a:t>
              </a:r>
            </a:p>
          </p:txBody>
        </p:sp>
        <p:sp>
          <p:nvSpPr>
            <p:cNvPr id="16" name="Redondear rectángulo de esquina del mismo lado 15">
              <a:extLst>
                <a:ext uri="{FF2B5EF4-FFF2-40B4-BE49-F238E27FC236}">
                  <a16:creationId xmlns:a16="http://schemas.microsoft.com/office/drawing/2014/main" id="{C6AD8280-0B5A-3145-87E7-05925B7528F2}"/>
                </a:ext>
              </a:extLst>
            </p:cNvPr>
            <p:cNvSpPr/>
            <p:nvPr/>
          </p:nvSpPr>
          <p:spPr>
            <a:xfrm rot="10800000">
              <a:off x="1153905" y="4559304"/>
              <a:ext cx="10020925" cy="1909861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9CE325C-62C4-AA43-A8E3-B024DF3F5773}"/>
                </a:ext>
              </a:extLst>
            </p:cNvPr>
            <p:cNvSpPr/>
            <p:nvPr/>
          </p:nvSpPr>
          <p:spPr>
            <a:xfrm>
              <a:off x="4487084" y="4559304"/>
              <a:ext cx="3354567" cy="1909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39155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A4339815-11B2-4421-82DD-6540D25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1343138"/>
            <a:ext cx="3100039" cy="490654"/>
          </a:xfrm>
          <a:prstGeom prst="round2Same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1400" b="1" dirty="0">
                <a:latin typeface="Terpel Sans"/>
              </a:rPr>
              <a:t>OBJETIVO ESTRATEGICO</a:t>
            </a:r>
            <a:endParaRPr lang="es-CO" sz="1400" b="1" dirty="0">
              <a:latin typeface="Terpel Sans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134313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1400" b="1" dirty="0">
                <a:latin typeface="Terpel Sans"/>
              </a:rPr>
              <a:t>KPI</a:t>
            </a:r>
            <a:endParaRPr lang="es-CO" sz="1400" b="1" dirty="0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134313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1862892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600" b="1" dirty="0">
                <a:latin typeface="Terpel Sans" pitchFamily="2" charset="77"/>
              </a:rPr>
              <a:t>Venta de servicios de ingeniería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734369"/>
            <a:ext cx="311019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600" b="1" dirty="0">
                <a:latin typeface="Terpel Sans"/>
              </a:rPr>
              <a:t>Generación de HIPOP o </a:t>
            </a:r>
            <a:r>
              <a:rPr lang="es-MX" sz="1600" b="1" dirty="0" err="1">
                <a:latin typeface="Terpel Sans"/>
              </a:rPr>
              <a:t>POPs</a:t>
            </a:r>
            <a:r>
              <a:rPr lang="es-MX" sz="1600" b="1" dirty="0">
                <a:latin typeface="Terpel Sans"/>
              </a:rPr>
              <a:t> con foco en servicios de ingeniería</a:t>
            </a:r>
            <a:endParaRPr lang="es-MX" sz="1600" b="1" dirty="0" err="1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664502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600" b="1" dirty="0">
                <a:latin typeface="Terpel Sans" pitchFamily="2" charset="77"/>
              </a:rPr>
              <a:t>Plan primera monta o plan prueba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186289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734369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66450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186289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734369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66450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053170" y="474740"/>
            <a:ext cx="100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el compromiso de ejecución  en los siguientes ITEMS para el 2023,  según las necesidades de su ADEM</a:t>
            </a:r>
          </a:p>
        </p:txBody>
      </p:sp>
      <p:sp>
        <p:nvSpPr>
          <p:cNvPr id="3" name="Rectángulo 10">
            <a:extLst>
              <a:ext uri="{FF2B5EF4-FFF2-40B4-BE49-F238E27FC236}">
                <a16:creationId xmlns:a16="http://schemas.microsoft.com/office/drawing/2014/main" id="{69733A5B-C70C-5527-8DE1-F55501053FBE}"/>
              </a:ext>
            </a:extLst>
          </p:cNvPr>
          <p:cNvSpPr/>
          <p:nvPr/>
        </p:nvSpPr>
        <p:spPr>
          <a:xfrm>
            <a:off x="1117109" y="2808823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600" b="1" dirty="0">
                <a:latin typeface="Terpel Sans"/>
              </a:rPr>
              <a:t>% de penetración de venta de servicios de ingeniería en cuentas existentes  </a:t>
            </a:r>
            <a:endParaRPr lang="es-MX" sz="1600" b="1" dirty="0">
              <a:latin typeface="Terpel Sans" pitchFamily="2" charset="77"/>
            </a:endParaRPr>
          </a:p>
        </p:txBody>
      </p:sp>
      <p:sp>
        <p:nvSpPr>
          <p:cNvPr id="4" name="Rectángulo 13">
            <a:extLst>
              <a:ext uri="{FF2B5EF4-FFF2-40B4-BE49-F238E27FC236}">
                <a16:creationId xmlns:a16="http://schemas.microsoft.com/office/drawing/2014/main" id="{07880FB2-9BE6-248A-8EEE-D049E985C4EA}"/>
              </a:ext>
            </a:extLst>
          </p:cNvPr>
          <p:cNvSpPr/>
          <p:nvPr/>
        </p:nvSpPr>
        <p:spPr>
          <a:xfrm>
            <a:off x="4274765" y="2808823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19">
            <a:extLst>
              <a:ext uri="{FF2B5EF4-FFF2-40B4-BE49-F238E27FC236}">
                <a16:creationId xmlns:a16="http://schemas.microsoft.com/office/drawing/2014/main" id="{35590580-5EE3-9FC4-702E-294625CC098D}"/>
              </a:ext>
            </a:extLst>
          </p:cNvPr>
          <p:cNvSpPr/>
          <p:nvPr/>
        </p:nvSpPr>
        <p:spPr>
          <a:xfrm>
            <a:off x="8930399" y="2808823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7">
            <a:extLst>
              <a:ext uri="{FF2B5EF4-FFF2-40B4-BE49-F238E27FC236}">
                <a16:creationId xmlns:a16="http://schemas.microsoft.com/office/drawing/2014/main" id="{E73B16BD-EC4C-875A-560D-CF02197224AB}"/>
              </a:ext>
            </a:extLst>
          </p:cNvPr>
          <p:cNvSpPr/>
          <p:nvPr/>
        </p:nvSpPr>
        <p:spPr>
          <a:xfrm>
            <a:off x="6594211" y="1343137"/>
            <a:ext cx="2272990" cy="49065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MX" sz="1400" b="1" dirty="0">
                <a:latin typeface="Terpel Sans"/>
              </a:rPr>
              <a:t>Acciones</a:t>
            </a:r>
            <a:endParaRPr lang="es-MX" sz="1400" b="1" dirty="0">
              <a:latin typeface="Terpel Sans" pitchFamily="2" charset="77"/>
            </a:endParaRPr>
          </a:p>
        </p:txBody>
      </p:sp>
      <p:sp>
        <p:nvSpPr>
          <p:cNvPr id="9" name="Rectángulo 19">
            <a:extLst>
              <a:ext uri="{FF2B5EF4-FFF2-40B4-BE49-F238E27FC236}">
                <a16:creationId xmlns:a16="http://schemas.microsoft.com/office/drawing/2014/main" id="{65D8483D-971F-842E-0B1F-BBD1EE5B46E2}"/>
              </a:ext>
            </a:extLst>
          </p:cNvPr>
          <p:cNvSpPr/>
          <p:nvPr/>
        </p:nvSpPr>
        <p:spPr>
          <a:xfrm>
            <a:off x="6610941" y="1862891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20">
            <a:extLst>
              <a:ext uri="{FF2B5EF4-FFF2-40B4-BE49-F238E27FC236}">
                <a16:creationId xmlns:a16="http://schemas.microsoft.com/office/drawing/2014/main" id="{9BC71601-4866-2505-71A0-860BED0FF4CD}"/>
              </a:ext>
            </a:extLst>
          </p:cNvPr>
          <p:cNvSpPr/>
          <p:nvPr/>
        </p:nvSpPr>
        <p:spPr>
          <a:xfrm>
            <a:off x="6610941" y="375468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21">
            <a:extLst>
              <a:ext uri="{FF2B5EF4-FFF2-40B4-BE49-F238E27FC236}">
                <a16:creationId xmlns:a16="http://schemas.microsoft.com/office/drawing/2014/main" id="{CE6BED39-5110-2703-DFFA-289A69618078}"/>
              </a:ext>
            </a:extLst>
          </p:cNvPr>
          <p:cNvSpPr/>
          <p:nvPr/>
        </p:nvSpPr>
        <p:spPr>
          <a:xfrm>
            <a:off x="6610939" y="459338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9">
            <a:extLst>
              <a:ext uri="{FF2B5EF4-FFF2-40B4-BE49-F238E27FC236}">
                <a16:creationId xmlns:a16="http://schemas.microsoft.com/office/drawing/2014/main" id="{ECCB85F3-4C07-61DB-7A1E-0DEC31792202}"/>
              </a:ext>
            </a:extLst>
          </p:cNvPr>
          <p:cNvSpPr/>
          <p:nvPr/>
        </p:nvSpPr>
        <p:spPr>
          <a:xfrm>
            <a:off x="6624079" y="2808823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12">
            <a:extLst>
              <a:ext uri="{FF2B5EF4-FFF2-40B4-BE49-F238E27FC236}">
                <a16:creationId xmlns:a16="http://schemas.microsoft.com/office/drawing/2014/main" id="{E5A5F312-569B-804E-0E30-6453B9D73272}"/>
              </a:ext>
            </a:extLst>
          </p:cNvPr>
          <p:cNvSpPr/>
          <p:nvPr/>
        </p:nvSpPr>
        <p:spPr>
          <a:xfrm>
            <a:off x="1093809" y="5619542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s-MX" sz="1600" b="1" dirty="0">
                <a:latin typeface="Terpel Sans"/>
              </a:rPr>
              <a:t>Estudios para dimensionamiento de mercadeo B2B en ADME</a:t>
            </a:r>
            <a:endParaRPr lang="es-MX" sz="1600" b="1" dirty="0">
              <a:latin typeface="Terpel Sans" pitchFamily="2" charset="77"/>
            </a:endParaRPr>
          </a:p>
        </p:txBody>
      </p:sp>
      <p:sp>
        <p:nvSpPr>
          <p:cNvPr id="25" name="Rectángulo 15">
            <a:extLst>
              <a:ext uri="{FF2B5EF4-FFF2-40B4-BE49-F238E27FC236}">
                <a16:creationId xmlns:a16="http://schemas.microsoft.com/office/drawing/2014/main" id="{7939E253-0144-D130-B2BA-94B5E523FC5C}"/>
              </a:ext>
            </a:extLst>
          </p:cNvPr>
          <p:cNvSpPr/>
          <p:nvPr/>
        </p:nvSpPr>
        <p:spPr>
          <a:xfrm>
            <a:off x="4251466" y="561954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1">
            <a:extLst>
              <a:ext uri="{FF2B5EF4-FFF2-40B4-BE49-F238E27FC236}">
                <a16:creationId xmlns:a16="http://schemas.microsoft.com/office/drawing/2014/main" id="{1E079636-18BE-B666-EB86-4C55872363E2}"/>
              </a:ext>
            </a:extLst>
          </p:cNvPr>
          <p:cNvSpPr/>
          <p:nvPr/>
        </p:nvSpPr>
        <p:spPr>
          <a:xfrm>
            <a:off x="8917259" y="561954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1">
            <a:extLst>
              <a:ext uri="{FF2B5EF4-FFF2-40B4-BE49-F238E27FC236}">
                <a16:creationId xmlns:a16="http://schemas.microsoft.com/office/drawing/2014/main" id="{124434E3-64F9-4082-5A19-134ED57E33DF}"/>
              </a:ext>
            </a:extLst>
          </p:cNvPr>
          <p:cNvSpPr/>
          <p:nvPr/>
        </p:nvSpPr>
        <p:spPr>
          <a:xfrm>
            <a:off x="6600778" y="5548422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657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715216"/>
              </p:ext>
            </p:extLst>
          </p:nvPr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395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2" y="333"/>
            <a:ext cx="12190815" cy="68573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90C4C09-C9BA-2160-BD49-A026DD9A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5" y="0"/>
            <a:ext cx="12190814" cy="68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7316DE6-ABB5-0B4A-B428-E453AB53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-29029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969C197-3052-1F44-8A89-E933C5A72812}"/>
              </a:ext>
            </a:extLst>
          </p:cNvPr>
          <p:cNvSpPr txBox="1"/>
          <p:nvPr/>
        </p:nvSpPr>
        <p:spPr>
          <a:xfrm>
            <a:off x="3645302" y="98110"/>
            <a:ext cx="490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rgbClr val="005495"/>
                </a:solidFill>
                <a:latin typeface="Terpel Sans" pitchFamily="2" charset="77"/>
                <a:cs typeface="Arial"/>
              </a:rPr>
              <a:t>Plan mercadeo comercial B2C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94B195E-F57B-4F44-80CD-89F54FACAAB9}"/>
              </a:ext>
            </a:extLst>
          </p:cNvPr>
          <p:cNvGrpSpPr/>
          <p:nvPr/>
        </p:nvGrpSpPr>
        <p:grpSpPr>
          <a:xfrm>
            <a:off x="1085526" y="657885"/>
            <a:ext cx="10020925" cy="5811281"/>
            <a:chOff x="1153905" y="657885"/>
            <a:chExt cx="10020925" cy="581128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C06A4BA5-56FF-2A4A-976A-473AB2AA8C4B}"/>
                </a:ext>
              </a:extLst>
            </p:cNvPr>
            <p:cNvSpPr/>
            <p:nvPr/>
          </p:nvSpPr>
          <p:spPr>
            <a:xfrm>
              <a:off x="1153905" y="1263936"/>
              <a:ext cx="10020925" cy="25932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Redondear rectángulo de esquina del mismo lado 5">
              <a:extLst>
                <a:ext uri="{FF2B5EF4-FFF2-40B4-BE49-F238E27FC236}">
                  <a16:creationId xmlns:a16="http://schemas.microsoft.com/office/drawing/2014/main" id="{ACFF1403-02F3-674D-9286-69B585F14FA6}"/>
                </a:ext>
              </a:extLst>
            </p:cNvPr>
            <p:cNvSpPr/>
            <p:nvPr/>
          </p:nvSpPr>
          <p:spPr>
            <a:xfrm>
              <a:off x="1153905" y="657885"/>
              <a:ext cx="10020925" cy="719528"/>
            </a:xfrm>
            <a:prstGeom prst="round2Same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b="1">
                  <a:latin typeface="Terpel Sans" pitchFamily="2" charset="77"/>
                  <a:cs typeface="Arial"/>
                </a:rPr>
                <a:t>Insigth enfocado en el segmento</a:t>
              </a:r>
            </a:p>
            <a:p>
              <a:pPr algn="ctr"/>
              <a:r>
                <a:rPr lang="es-419" sz="1200">
                  <a:latin typeface="Terpel Sans" pitchFamily="2" charset="77"/>
                  <a:cs typeface="Arial"/>
                </a:rPr>
                <a:t>(qué esta pasando, que ha cambiado, hechos relevantes)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84183DA-3AD3-B74D-A573-29E552B0ED6B}"/>
                </a:ext>
              </a:extLst>
            </p:cNvPr>
            <p:cNvSpPr/>
            <p:nvPr/>
          </p:nvSpPr>
          <p:spPr>
            <a:xfrm>
              <a:off x="1153905" y="3802301"/>
              <a:ext cx="3333179" cy="757003"/>
            </a:xfrm>
            <a:prstGeom prst="rect">
              <a:avLst/>
            </a:prstGeom>
            <a:solidFill>
              <a:srgbClr val="001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1200" b="1">
                  <a:latin typeface="Terpel Sans" pitchFamily="2" charset="77"/>
                  <a:cs typeface="Arial"/>
                </a:rPr>
                <a:t>Factores clave de éxito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(qué nos distingue de la competencia y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no es fácilmente copiable)</a:t>
              </a:r>
              <a:endParaRPr lang="es-CO" sz="90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F114378-DBAE-5543-A22A-A8E606CECBAA}"/>
                </a:ext>
              </a:extLst>
            </p:cNvPr>
            <p:cNvSpPr/>
            <p:nvPr/>
          </p:nvSpPr>
          <p:spPr>
            <a:xfrm>
              <a:off x="4498236" y="3802301"/>
              <a:ext cx="3333179" cy="75700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>
                  <a:latin typeface="Terpel Sans" pitchFamily="2" charset="77"/>
                  <a:cs typeface="Arial"/>
                </a:rPr>
                <a:t>Estrategia para el segmento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B59966D-53D0-B64E-95AE-D28440713442}"/>
                </a:ext>
              </a:extLst>
            </p:cNvPr>
            <p:cNvSpPr/>
            <p:nvPr/>
          </p:nvSpPr>
          <p:spPr>
            <a:xfrm>
              <a:off x="7841651" y="3806048"/>
              <a:ext cx="3333179" cy="757003"/>
            </a:xfrm>
            <a:prstGeom prst="rect">
              <a:avLst/>
            </a:prstGeom>
            <a:solidFill>
              <a:srgbClr val="001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>
                  <a:latin typeface="Terpel Sans" pitchFamily="2" charset="77"/>
                  <a:cs typeface="Arial"/>
                </a:rPr>
                <a:t>Objetivos</a:t>
              </a:r>
              <a:r>
                <a:rPr lang="es-CO" sz="1400">
                  <a:latin typeface="Terpel Sans" pitchFamily="2" charset="77"/>
                  <a:cs typeface="Arial"/>
                </a:rPr>
                <a:t> </a:t>
              </a:r>
            </a:p>
            <a:p>
              <a:pPr algn="ctr"/>
              <a:r>
                <a:rPr lang="es-CO" sz="1400" b="1">
                  <a:latin typeface="Terpel Sans" pitchFamily="2" charset="77"/>
                  <a:cs typeface="Arial"/>
                </a:rPr>
                <a:t>S.M.A.R.T</a:t>
              </a:r>
            </a:p>
          </p:txBody>
        </p:sp>
        <p:sp>
          <p:nvSpPr>
            <p:cNvPr id="16" name="Redondear rectángulo de esquina del mismo lado 15">
              <a:extLst>
                <a:ext uri="{FF2B5EF4-FFF2-40B4-BE49-F238E27FC236}">
                  <a16:creationId xmlns:a16="http://schemas.microsoft.com/office/drawing/2014/main" id="{C6AD8280-0B5A-3145-87E7-05925B7528F2}"/>
                </a:ext>
              </a:extLst>
            </p:cNvPr>
            <p:cNvSpPr/>
            <p:nvPr/>
          </p:nvSpPr>
          <p:spPr>
            <a:xfrm rot="10800000">
              <a:off x="1153905" y="4559304"/>
              <a:ext cx="10020925" cy="1909861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9CE325C-62C4-AA43-A8E3-B024DF3F5773}"/>
                </a:ext>
              </a:extLst>
            </p:cNvPr>
            <p:cNvSpPr/>
            <p:nvPr/>
          </p:nvSpPr>
          <p:spPr>
            <a:xfrm>
              <a:off x="4487084" y="4559304"/>
              <a:ext cx="3354567" cy="1909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D71F7AB-0088-414D-8AFA-83F401B5E7F1}"/>
              </a:ext>
            </a:extLst>
          </p:cNvPr>
          <p:cNvSpPr/>
          <p:nvPr/>
        </p:nvSpPr>
        <p:spPr>
          <a:xfrm>
            <a:off x="4429856" y="4565978"/>
            <a:ext cx="3333179" cy="37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875D65E-53F6-4049-A667-51E91E4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311" y="4688800"/>
            <a:ext cx="519171" cy="2005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4396D77-9DF7-FB47-9381-268C4A48D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780" y="4649349"/>
            <a:ext cx="370106" cy="2307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52D4E2-E573-5043-8741-30590B489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616" y="4667997"/>
            <a:ext cx="556768" cy="2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A4339815-11B2-4421-82DD-6540D25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2074658"/>
            <a:ext cx="3100039" cy="490654"/>
          </a:xfrm>
          <a:prstGeom prst="round2Same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latin typeface="Terpel Sans" pitchFamily="2" charset="77"/>
              </a:rPr>
              <a:t>ITEM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Cantidad año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24EEF3-2AC2-AB45-B569-600093943D92}"/>
              </a:ext>
            </a:extLst>
          </p:cNvPr>
          <p:cNvSpPr/>
          <p:nvPr/>
        </p:nvSpPr>
        <p:spPr>
          <a:xfrm>
            <a:off x="6581081" y="2074658"/>
            <a:ext cx="2272990" cy="490654"/>
          </a:xfrm>
          <a:prstGeom prst="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# PDV impactados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2626644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Avisos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58564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Exhibidores en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53907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Actividades de </a:t>
            </a:r>
          </a:p>
          <a:p>
            <a:pPr algn="ctr"/>
            <a:r>
              <a:rPr lang="es-MX" sz="1600" b="1">
                <a:latin typeface="Terpel Sans" pitchFamily="2" charset="77"/>
              </a:rPr>
              <a:t>rotación en calle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C0EE15-AA4F-784E-A8E4-C57CAFCDCFDD}"/>
              </a:ext>
            </a:extLst>
          </p:cNvPr>
          <p:cNvSpPr/>
          <p:nvPr/>
        </p:nvSpPr>
        <p:spPr>
          <a:xfrm>
            <a:off x="6592233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FE3254-E0E6-5A40-A51A-BB61DB748E35}"/>
              </a:ext>
            </a:extLst>
          </p:cNvPr>
          <p:cNvSpPr/>
          <p:nvPr/>
        </p:nvSpPr>
        <p:spPr>
          <a:xfrm>
            <a:off x="6592233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1A16A7-A5FC-2840-AE2E-AC5EB025B78B}"/>
              </a:ext>
            </a:extLst>
          </p:cNvPr>
          <p:cNvSpPr/>
          <p:nvPr/>
        </p:nvSpPr>
        <p:spPr>
          <a:xfrm>
            <a:off x="6592232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103970" y="1246900"/>
            <a:ext cx="100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el compromiso de ejecución  en los siguientes ITEMS para el 2023,  según las necesidades de su ADEM</a:t>
            </a:r>
          </a:p>
        </p:txBody>
      </p:sp>
    </p:spTree>
    <p:extLst>
      <p:ext uri="{BB962C8B-B14F-4D97-AF65-F5344CB8AC3E}">
        <p14:creationId xmlns:p14="http://schemas.microsoft.com/office/powerpoint/2010/main" val="130477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C12EBFF-AE46-ED4A-B736-5181B8DF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CCA797FD-5E81-6A49-88BC-BEA9FC2C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11" y="487613"/>
            <a:ext cx="3009508" cy="429919"/>
          </a:xfrm>
          <a:noFill/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s-MX" sz="2800" b="1" dirty="0">
                <a:solidFill>
                  <a:srgbClr val="FF0000"/>
                </a:solidFill>
                <a:latin typeface="Terpel Sans" pitchFamily="2" charset="77"/>
                <a:cs typeface="Arial"/>
                <a:sym typeface="Calibri Light"/>
              </a:rPr>
              <a:t>Resultados 2022</a:t>
            </a:r>
            <a:endParaRPr lang="es-419" sz="2800" b="1" kern="0" dirty="0">
              <a:solidFill>
                <a:srgbClr val="FF0000"/>
              </a:solidFill>
              <a:latin typeface="Terpel Sans" pitchFamily="2" charset="77"/>
              <a:cs typeface="Calibri Light"/>
              <a:sym typeface="Calibri Ligh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FA2E0D7-8BB2-5C4F-8FA2-D65EA8CD2878}"/>
              </a:ext>
            </a:extLst>
          </p:cNvPr>
          <p:cNvSpPr/>
          <p:nvPr/>
        </p:nvSpPr>
        <p:spPr>
          <a:xfrm>
            <a:off x="4398272" y="1457099"/>
            <a:ext cx="33874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erpel Sans" pitchFamily="2" charset="77"/>
                <a:cs typeface="Arial"/>
              </a:rPr>
              <a:t>Hechos relevantes 2022 - ADME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B7FC68-8447-0A4C-AB25-7045B5A057A8}"/>
              </a:ext>
            </a:extLst>
          </p:cNvPr>
          <p:cNvSpPr/>
          <p:nvPr/>
        </p:nvSpPr>
        <p:spPr>
          <a:xfrm>
            <a:off x="714711" y="1847212"/>
            <a:ext cx="10754591" cy="4250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9C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 b="1" i="1">
              <a:latin typeface="Terpel Sans" pitchFamily="2" charset="77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FCF9417-290B-9E4E-94B8-05746711B226}"/>
              </a:ext>
            </a:extLst>
          </p:cNvPr>
          <p:cNvCxnSpPr/>
          <p:nvPr/>
        </p:nvCxnSpPr>
        <p:spPr>
          <a:xfrm>
            <a:off x="714711" y="1405144"/>
            <a:ext cx="107545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4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90747"/>
              </p:ext>
            </p:extLst>
          </p:nvPr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TRANSVERSAL</a:t>
            </a:r>
          </a:p>
        </p:txBody>
      </p:sp>
    </p:spTree>
    <p:extLst>
      <p:ext uri="{BB962C8B-B14F-4D97-AF65-F5344CB8AC3E}">
        <p14:creationId xmlns:p14="http://schemas.microsoft.com/office/powerpoint/2010/main" val="1215059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PVL</a:t>
            </a:r>
          </a:p>
        </p:txBody>
      </p:sp>
    </p:spTree>
    <p:extLst>
      <p:ext uri="{BB962C8B-B14F-4D97-AF65-F5344CB8AC3E}">
        <p14:creationId xmlns:p14="http://schemas.microsoft.com/office/powerpoint/2010/main" val="241825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MCO</a:t>
            </a:r>
          </a:p>
        </p:txBody>
      </p:sp>
    </p:spTree>
    <p:extLst>
      <p:ext uri="{BB962C8B-B14F-4D97-AF65-F5344CB8AC3E}">
        <p14:creationId xmlns:p14="http://schemas.microsoft.com/office/powerpoint/2010/main" val="389034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0011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CVL</a:t>
            </a:r>
          </a:p>
        </p:txBody>
      </p:sp>
    </p:spTree>
    <p:extLst>
      <p:ext uri="{BB962C8B-B14F-4D97-AF65-F5344CB8AC3E}">
        <p14:creationId xmlns:p14="http://schemas.microsoft.com/office/powerpoint/2010/main" val="1534681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botella de plástico&#10;&#10;Descripción generada automáticamente con confianza media">
            <a:extLst>
              <a:ext uri="{FF2B5EF4-FFF2-40B4-BE49-F238E27FC236}">
                <a16:creationId xmlns:a16="http://schemas.microsoft.com/office/drawing/2014/main" id="{E9DE9157-5CA6-45A4-91A4-E5459B055D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651" y="2461441"/>
            <a:ext cx="2875403" cy="4314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B20D76-F9F7-44E4-54D3-982BC7D8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AA5AEB7-8494-EBE1-5D67-5A2BED56EA13}"/>
              </a:ext>
            </a:extLst>
          </p:cNvPr>
          <p:cNvGrpSpPr/>
          <p:nvPr/>
        </p:nvGrpSpPr>
        <p:grpSpPr>
          <a:xfrm>
            <a:off x="0" y="6237100"/>
            <a:ext cx="1558177" cy="230832"/>
            <a:chOff x="0" y="6237100"/>
            <a:chExt cx="1558177" cy="230832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BA4364A-FA80-7C30-AFAE-1091579A259B}"/>
                </a:ext>
              </a:extLst>
            </p:cNvPr>
            <p:cNvGrpSpPr/>
            <p:nvPr/>
          </p:nvGrpSpPr>
          <p:grpSpPr>
            <a:xfrm>
              <a:off x="0" y="6422213"/>
              <a:ext cx="1558177" cy="45719"/>
              <a:chOff x="-66261" y="6415586"/>
              <a:chExt cx="1558177" cy="45719"/>
            </a:xfrm>
            <a:noFill/>
          </p:grpSpPr>
          <p:cxnSp>
            <p:nvCxnSpPr>
              <p:cNvPr id="9" name="Conector recto 8">
                <a:extLst>
                  <a:ext uri="{FF2B5EF4-FFF2-40B4-BE49-F238E27FC236}">
                    <a16:creationId xmlns:a16="http://schemas.microsoft.com/office/drawing/2014/main" id="{CE62D3AD-2720-C61F-97CE-3A5596359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6261" y="6438446"/>
                <a:ext cx="151245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68978193-9412-6557-7516-65997EC307FB}"/>
                  </a:ext>
                </a:extLst>
              </p:cNvPr>
              <p:cNvSpPr/>
              <p:nvPr/>
            </p:nvSpPr>
            <p:spPr>
              <a:xfrm>
                <a:off x="1446197" y="6415586"/>
                <a:ext cx="45719" cy="45719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F1F1150-3556-7881-6813-E799ADA84868}"/>
                </a:ext>
              </a:extLst>
            </p:cNvPr>
            <p:cNvSpPr txBox="1"/>
            <p:nvPr/>
          </p:nvSpPr>
          <p:spPr>
            <a:xfrm>
              <a:off x="43401" y="6237100"/>
              <a:ext cx="1491916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0" i="0" u="none" strike="noStrike" kern="1200" cap="none" spc="0" normalizeH="0" baseline="0" noProof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Plan de Mercadeo 2023 </a:t>
              </a:r>
            </a:p>
          </p:txBody>
        </p:sp>
      </p:grpSp>
      <p:pic>
        <p:nvPicPr>
          <p:cNvPr id="5" name="Imagen 4" descr="Imagen que contiene naranja, alimentos, tabla, parado&#10;&#10;Descripción generada automáticamente">
            <a:extLst>
              <a:ext uri="{FF2B5EF4-FFF2-40B4-BE49-F238E27FC236}">
                <a16:creationId xmlns:a16="http://schemas.microsoft.com/office/drawing/2014/main" id="{894604A8-21CF-FAA2-0422-9B5BDC294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623" y="2624047"/>
            <a:ext cx="1575426" cy="2363139"/>
          </a:xfrm>
          <a:prstGeom prst="rect">
            <a:avLst/>
          </a:prstGeom>
        </p:spPr>
      </p:pic>
      <p:pic>
        <p:nvPicPr>
          <p:cNvPr id="12" name="Imagen 11" descr="Botella de plástico con un celular en la mano&#10;&#10;Descripción generada automáticamente con confianza media">
            <a:extLst>
              <a:ext uri="{FF2B5EF4-FFF2-40B4-BE49-F238E27FC236}">
                <a16:creationId xmlns:a16="http://schemas.microsoft.com/office/drawing/2014/main" id="{1ECF679A-E675-CAAC-004D-FEAF98D6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060" y="1904999"/>
            <a:ext cx="2300502" cy="3451616"/>
          </a:xfrm>
          <a:prstGeom prst="rect">
            <a:avLst/>
          </a:prstGeom>
        </p:spPr>
      </p:pic>
      <p:pic>
        <p:nvPicPr>
          <p:cNvPr id="14" name="Imagen 13" descr="Imagen que contiene tabla, computadora, computer, puesto&#10;&#10;Descripción generada automáticamente">
            <a:extLst>
              <a:ext uri="{FF2B5EF4-FFF2-40B4-BE49-F238E27FC236}">
                <a16:creationId xmlns:a16="http://schemas.microsoft.com/office/drawing/2014/main" id="{36479957-8AD8-8FDA-CE06-1EBED243C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687" y="2162427"/>
            <a:ext cx="2190370" cy="328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6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DACD94B3-D7AA-9A4B-B48E-270186F8E5D7}"/>
              </a:ext>
            </a:extLst>
          </p:cNvPr>
          <p:cNvGrpSpPr/>
          <p:nvPr/>
        </p:nvGrpSpPr>
        <p:grpSpPr>
          <a:xfrm>
            <a:off x="0" y="-145143"/>
            <a:ext cx="12192000" cy="6858000"/>
            <a:chOff x="0" y="0"/>
            <a:chExt cx="12192000" cy="6858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EBEFB9C-D794-EA45-B02B-9B02D3A6A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40"/>
            <a:stretch/>
          </p:blipFill>
          <p:spPr>
            <a:xfrm>
              <a:off x="0" y="0"/>
              <a:ext cx="2275050" cy="6858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306D9CE-FFDF-5A4C-A833-5F14A4681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0" y="0"/>
              <a:ext cx="381000" cy="55626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92D93B2-6978-5C40-80D0-983ACF933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731" y="6359322"/>
              <a:ext cx="915865" cy="264967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9C197-3052-1F44-8A89-E933C5A72812}"/>
              </a:ext>
            </a:extLst>
          </p:cNvPr>
          <p:cNvSpPr txBox="1"/>
          <p:nvPr/>
        </p:nvSpPr>
        <p:spPr>
          <a:xfrm>
            <a:off x="3645302" y="98110"/>
            <a:ext cx="490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rgbClr val="FF1E0B"/>
                </a:solidFill>
                <a:latin typeface="Terpel Sans" pitchFamily="2" charset="77"/>
                <a:cs typeface="Arial"/>
              </a:rPr>
              <a:t>Plan mercadeo comercial B2C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94B195E-F57B-4F44-80CD-89F54FACAAB9}"/>
              </a:ext>
            </a:extLst>
          </p:cNvPr>
          <p:cNvGrpSpPr/>
          <p:nvPr/>
        </p:nvGrpSpPr>
        <p:grpSpPr>
          <a:xfrm>
            <a:off x="1085526" y="657885"/>
            <a:ext cx="10020925" cy="5811281"/>
            <a:chOff x="1153905" y="657885"/>
            <a:chExt cx="10020925" cy="581128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C06A4BA5-56FF-2A4A-976A-473AB2AA8C4B}"/>
                </a:ext>
              </a:extLst>
            </p:cNvPr>
            <p:cNvSpPr/>
            <p:nvPr/>
          </p:nvSpPr>
          <p:spPr>
            <a:xfrm>
              <a:off x="1153905" y="1263936"/>
              <a:ext cx="10020925" cy="25932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Redondear rectángulo de esquina del mismo lado 5">
              <a:extLst>
                <a:ext uri="{FF2B5EF4-FFF2-40B4-BE49-F238E27FC236}">
                  <a16:creationId xmlns:a16="http://schemas.microsoft.com/office/drawing/2014/main" id="{ACFF1403-02F3-674D-9286-69B585F14FA6}"/>
                </a:ext>
              </a:extLst>
            </p:cNvPr>
            <p:cNvSpPr/>
            <p:nvPr/>
          </p:nvSpPr>
          <p:spPr>
            <a:xfrm>
              <a:off x="1153905" y="657885"/>
              <a:ext cx="10020925" cy="719528"/>
            </a:xfrm>
            <a:prstGeom prst="round2Same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b="1">
                  <a:latin typeface="Terpel Sans" pitchFamily="2" charset="77"/>
                  <a:cs typeface="Arial"/>
                </a:rPr>
                <a:t>Insigth enfocado en el segmento</a:t>
              </a:r>
            </a:p>
            <a:p>
              <a:pPr algn="ctr"/>
              <a:r>
                <a:rPr lang="es-419" sz="1200">
                  <a:latin typeface="Terpel Sans" pitchFamily="2" charset="77"/>
                  <a:cs typeface="Arial"/>
                </a:rPr>
                <a:t>(qué esta pasando, que ha cambiado, hechos relevantes)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84183DA-3AD3-B74D-A573-29E552B0ED6B}"/>
                </a:ext>
              </a:extLst>
            </p:cNvPr>
            <p:cNvSpPr/>
            <p:nvPr/>
          </p:nvSpPr>
          <p:spPr>
            <a:xfrm>
              <a:off x="1153905" y="3802301"/>
              <a:ext cx="3333179" cy="757003"/>
            </a:xfrm>
            <a:prstGeom prst="rect">
              <a:avLst/>
            </a:prstGeom>
            <a:solidFill>
              <a:srgbClr val="FF1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sz="1200" b="1">
                  <a:latin typeface="Terpel Sans" pitchFamily="2" charset="77"/>
                  <a:cs typeface="Arial"/>
                </a:rPr>
                <a:t>Factores clave de éxito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(qué nos distingue de la competencia y </a:t>
              </a:r>
            </a:p>
            <a:p>
              <a:pPr algn="ctr"/>
              <a:r>
                <a:rPr lang="es-419" sz="900">
                  <a:latin typeface="Terpel Sans" pitchFamily="2" charset="77"/>
                  <a:cs typeface="Arial"/>
                </a:rPr>
                <a:t>no es fácilmente copiable)</a:t>
              </a:r>
              <a:endParaRPr lang="es-CO" sz="90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F114378-DBAE-5543-A22A-A8E606CECBAA}"/>
                </a:ext>
              </a:extLst>
            </p:cNvPr>
            <p:cNvSpPr/>
            <p:nvPr/>
          </p:nvSpPr>
          <p:spPr>
            <a:xfrm>
              <a:off x="4498236" y="3802301"/>
              <a:ext cx="3333179" cy="75700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>
                  <a:latin typeface="Terpel Sans" pitchFamily="2" charset="77"/>
                  <a:cs typeface="Arial"/>
                </a:rPr>
                <a:t>Estrategia para el segmento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B59966D-53D0-B64E-95AE-D28440713442}"/>
                </a:ext>
              </a:extLst>
            </p:cNvPr>
            <p:cNvSpPr/>
            <p:nvPr/>
          </p:nvSpPr>
          <p:spPr>
            <a:xfrm>
              <a:off x="7841651" y="3806048"/>
              <a:ext cx="3333179" cy="757003"/>
            </a:xfrm>
            <a:prstGeom prst="rect">
              <a:avLst/>
            </a:prstGeom>
            <a:solidFill>
              <a:srgbClr val="FF1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>
                  <a:latin typeface="Terpel Sans" pitchFamily="2" charset="77"/>
                  <a:cs typeface="Arial"/>
                </a:rPr>
                <a:t>Objetivos</a:t>
              </a:r>
              <a:r>
                <a:rPr lang="es-CO" sz="1400">
                  <a:latin typeface="Terpel Sans" pitchFamily="2" charset="77"/>
                  <a:cs typeface="Arial"/>
                </a:rPr>
                <a:t> </a:t>
              </a:r>
            </a:p>
            <a:p>
              <a:pPr algn="ctr"/>
              <a:r>
                <a:rPr lang="es-CO" sz="1400" b="1">
                  <a:latin typeface="Terpel Sans" pitchFamily="2" charset="77"/>
                  <a:cs typeface="Arial"/>
                </a:rPr>
                <a:t>S.M.A.R.T</a:t>
              </a:r>
            </a:p>
          </p:txBody>
        </p:sp>
        <p:sp>
          <p:nvSpPr>
            <p:cNvPr id="16" name="Redondear rectángulo de esquina del mismo lado 15">
              <a:extLst>
                <a:ext uri="{FF2B5EF4-FFF2-40B4-BE49-F238E27FC236}">
                  <a16:creationId xmlns:a16="http://schemas.microsoft.com/office/drawing/2014/main" id="{C6AD8280-0B5A-3145-87E7-05925B7528F2}"/>
                </a:ext>
              </a:extLst>
            </p:cNvPr>
            <p:cNvSpPr/>
            <p:nvPr/>
          </p:nvSpPr>
          <p:spPr>
            <a:xfrm rot="10800000">
              <a:off x="1153905" y="4559304"/>
              <a:ext cx="10020925" cy="1909861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9CE325C-62C4-AA43-A8E3-B024DF3F5773}"/>
                </a:ext>
              </a:extLst>
            </p:cNvPr>
            <p:cNvSpPr/>
            <p:nvPr/>
          </p:nvSpPr>
          <p:spPr>
            <a:xfrm>
              <a:off x="4487084" y="4559304"/>
              <a:ext cx="3354567" cy="1909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7F599FD-AC32-DA44-8722-338DAB28CFC7}"/>
              </a:ext>
            </a:extLst>
          </p:cNvPr>
          <p:cNvSpPr/>
          <p:nvPr/>
        </p:nvSpPr>
        <p:spPr>
          <a:xfrm>
            <a:off x="4429856" y="4565978"/>
            <a:ext cx="3333179" cy="374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6010444-FDF9-1047-A692-610E9806B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985" y="4638296"/>
            <a:ext cx="365478" cy="2278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83DA735-75A0-AB4B-8B86-59491BB5F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012" y="4664021"/>
            <a:ext cx="560281" cy="22278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2C1768F-ED7D-5945-B46C-979767B5A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842" y="4665596"/>
            <a:ext cx="529465" cy="2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4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7705032E-3DF1-4C27-BA55-8A5084A8F7C3}"/>
              </a:ext>
            </a:extLst>
          </p:cNvPr>
          <p:cNvGrpSpPr/>
          <p:nvPr/>
        </p:nvGrpSpPr>
        <p:grpSpPr>
          <a:xfrm>
            <a:off x="14512" y="-1403"/>
            <a:ext cx="12192000" cy="6858000"/>
            <a:chOff x="0" y="0"/>
            <a:chExt cx="12192000" cy="6858000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5A440B2-7441-49EA-BF67-E44A123C3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40"/>
            <a:stretch/>
          </p:blipFill>
          <p:spPr>
            <a:xfrm>
              <a:off x="0" y="0"/>
              <a:ext cx="2275050" cy="685800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8A74299-52C0-4B5C-B37C-633011A10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0" y="0"/>
              <a:ext cx="381000" cy="55626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F5B7FB3-01BC-4212-B243-95BCD53C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731" y="6359322"/>
              <a:ext cx="915865" cy="264967"/>
            </a:xfrm>
            <a:prstGeom prst="rect">
              <a:avLst/>
            </a:prstGeom>
          </p:spPr>
        </p:pic>
      </p:grpSp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2074658"/>
            <a:ext cx="3100039" cy="490654"/>
          </a:xfrm>
          <a:prstGeom prst="round2SameRect">
            <a:avLst/>
          </a:prstGeom>
          <a:solidFill>
            <a:srgbClr val="005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latin typeface="Terpel Sans" pitchFamily="2" charset="77"/>
              </a:rPr>
              <a:t>ITEM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Cantidad año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24EEF3-2AC2-AB45-B569-600093943D92}"/>
              </a:ext>
            </a:extLst>
          </p:cNvPr>
          <p:cNvSpPr/>
          <p:nvPr/>
        </p:nvSpPr>
        <p:spPr>
          <a:xfrm>
            <a:off x="6581081" y="2074658"/>
            <a:ext cx="2272990" cy="490654"/>
          </a:xfrm>
          <a:prstGeom prst="rect">
            <a:avLst/>
          </a:prstGeom>
          <a:solidFill>
            <a:srgbClr val="005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# PDV impactados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2626644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Avisos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58564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Exhibidores en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53907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Actividades de </a:t>
            </a:r>
          </a:p>
          <a:p>
            <a:pPr algn="ctr"/>
            <a:r>
              <a:rPr lang="es-MX" sz="1600" b="1">
                <a:latin typeface="Terpel Sans" pitchFamily="2" charset="77"/>
              </a:rPr>
              <a:t>rotación en calle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C0EE15-AA4F-784E-A8E4-C57CAFCDCFDD}"/>
              </a:ext>
            </a:extLst>
          </p:cNvPr>
          <p:cNvSpPr/>
          <p:nvPr/>
        </p:nvSpPr>
        <p:spPr>
          <a:xfrm>
            <a:off x="6592233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FE3254-E0E6-5A40-A51A-BB61DB748E35}"/>
              </a:ext>
            </a:extLst>
          </p:cNvPr>
          <p:cNvSpPr/>
          <p:nvPr/>
        </p:nvSpPr>
        <p:spPr>
          <a:xfrm>
            <a:off x="6592233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1A16A7-A5FC-2840-AE2E-AC5EB025B78B}"/>
              </a:ext>
            </a:extLst>
          </p:cNvPr>
          <p:cNvSpPr/>
          <p:nvPr/>
        </p:nvSpPr>
        <p:spPr>
          <a:xfrm>
            <a:off x="6592232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103970" y="1246900"/>
            <a:ext cx="1008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el compromiso de ejecución  en los siguientes ITEMS para el 2023,  según las necesidades de su ADEM</a:t>
            </a:r>
          </a:p>
        </p:txBody>
      </p:sp>
    </p:spTree>
    <p:extLst>
      <p:ext uri="{BB962C8B-B14F-4D97-AF65-F5344CB8AC3E}">
        <p14:creationId xmlns:p14="http://schemas.microsoft.com/office/powerpoint/2010/main" val="1529231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449268"/>
              </p:ext>
            </p:extLst>
          </p:nvPr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TRANSVERSAL</a:t>
            </a:r>
          </a:p>
        </p:txBody>
      </p:sp>
    </p:spTree>
    <p:extLst>
      <p:ext uri="{BB962C8B-B14F-4D97-AF65-F5344CB8AC3E}">
        <p14:creationId xmlns:p14="http://schemas.microsoft.com/office/powerpoint/2010/main" val="2215880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PVL</a:t>
            </a:r>
          </a:p>
        </p:txBody>
      </p:sp>
    </p:spTree>
    <p:extLst>
      <p:ext uri="{BB962C8B-B14F-4D97-AF65-F5344CB8AC3E}">
        <p14:creationId xmlns:p14="http://schemas.microsoft.com/office/powerpoint/2010/main" val="2365438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MCO</a:t>
            </a:r>
          </a:p>
        </p:txBody>
      </p:sp>
    </p:spTree>
    <p:extLst>
      <p:ext uri="{BB962C8B-B14F-4D97-AF65-F5344CB8AC3E}">
        <p14:creationId xmlns:p14="http://schemas.microsoft.com/office/powerpoint/2010/main" val="2369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DEC75907-5219-594E-B1F8-A8F95E6B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52954F6-57F2-4248-BCA9-C11F8CB6F862}"/>
              </a:ext>
            </a:extLst>
          </p:cNvPr>
          <p:cNvSpPr/>
          <p:nvPr/>
        </p:nvSpPr>
        <p:spPr>
          <a:xfrm>
            <a:off x="812800" y="1633591"/>
            <a:ext cx="11016342" cy="4158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dondear rectángulo de esquina del mismo lado 7">
            <a:extLst>
              <a:ext uri="{FF2B5EF4-FFF2-40B4-BE49-F238E27FC236}">
                <a16:creationId xmlns:a16="http://schemas.microsoft.com/office/drawing/2014/main" id="{BB6EB032-CA64-684B-8CF1-0AC768D95CDC}"/>
              </a:ext>
            </a:extLst>
          </p:cNvPr>
          <p:cNvSpPr/>
          <p:nvPr/>
        </p:nvSpPr>
        <p:spPr>
          <a:xfrm>
            <a:off x="812800" y="1470145"/>
            <a:ext cx="11016342" cy="276999"/>
          </a:xfrm>
          <a:prstGeom prst="round2SameRect">
            <a:avLst/>
          </a:prstGeom>
          <a:solidFill>
            <a:srgbClr val="00114B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30883"/>
            <a:ext cx="12192001" cy="37303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7927C32-BFCA-9041-A650-3F2597D71FB8}"/>
              </a:ext>
            </a:extLst>
          </p:cNvPr>
          <p:cNvSpPr/>
          <p:nvPr/>
        </p:nvSpPr>
        <p:spPr>
          <a:xfrm>
            <a:off x="3889829" y="1444745"/>
            <a:ext cx="4671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 ExtraBold" pitchFamily="2" charset="77"/>
                <a:cs typeface="Arial"/>
              </a:rPr>
              <a:t>DOFA</a:t>
            </a:r>
          </a:p>
        </p:txBody>
      </p:sp>
      <p:sp>
        <p:nvSpPr>
          <p:cNvPr id="23" name="Título 2">
            <a:extLst>
              <a:ext uri="{FF2B5EF4-FFF2-40B4-BE49-F238E27FC236}">
                <a16:creationId xmlns:a16="http://schemas.microsoft.com/office/drawing/2014/main" id="{92AA1E50-3346-E84A-BD80-033622B27415}"/>
              </a:ext>
            </a:extLst>
          </p:cNvPr>
          <p:cNvSpPr txBox="1">
            <a:spLocks/>
          </p:cNvSpPr>
          <p:nvPr/>
        </p:nvSpPr>
        <p:spPr>
          <a:xfrm>
            <a:off x="812800" y="-46321"/>
            <a:ext cx="3929434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DOFA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D90949E-E2B9-4F4B-9EE5-936AD5CC9CAE}"/>
              </a:ext>
            </a:extLst>
          </p:cNvPr>
          <p:cNvGrpSpPr/>
          <p:nvPr/>
        </p:nvGrpSpPr>
        <p:grpSpPr>
          <a:xfrm>
            <a:off x="1089060" y="1941816"/>
            <a:ext cx="10469367" cy="3606229"/>
            <a:chOff x="904126" y="1941816"/>
            <a:chExt cx="10746768" cy="2347197"/>
          </a:xfrm>
          <a:solidFill>
            <a:schemeClr val="bg2">
              <a:lumMod val="75000"/>
            </a:schemeClr>
          </a:solidFill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D80CAB85-9B07-46BC-A12B-24095A9D92B6}"/>
                </a:ext>
              </a:extLst>
            </p:cNvPr>
            <p:cNvGrpSpPr/>
            <p:nvPr/>
          </p:nvGrpSpPr>
          <p:grpSpPr>
            <a:xfrm>
              <a:off x="904126" y="1941816"/>
              <a:ext cx="10746768" cy="1150705"/>
              <a:chOff x="904126" y="1941816"/>
              <a:chExt cx="10221644" cy="2599362"/>
            </a:xfrm>
            <a:grpFill/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AE0BA8CD-EED7-4F3F-B135-418A1EF044BF}"/>
                  </a:ext>
                </a:extLst>
              </p:cNvPr>
              <p:cNvSpPr/>
              <p:nvPr/>
            </p:nvSpPr>
            <p:spPr>
              <a:xfrm>
                <a:off x="904126" y="1941816"/>
                <a:ext cx="5065159" cy="25993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dirty="0"/>
                  <a:t>DEBILIDADES</a:t>
                </a:r>
                <a:endParaRPr lang="es-CO" dirty="0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466FE439-D8B7-40C4-9412-DA6DEFE5D766}"/>
                  </a:ext>
                </a:extLst>
              </p:cNvPr>
              <p:cNvSpPr/>
              <p:nvPr/>
            </p:nvSpPr>
            <p:spPr>
              <a:xfrm>
                <a:off x="6060611" y="1941816"/>
                <a:ext cx="5065159" cy="25993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dirty="0"/>
                  <a:t>FORTALEZAS</a:t>
                </a:r>
                <a:endParaRPr lang="es-CO" dirty="0"/>
              </a:p>
            </p:txBody>
          </p:sp>
        </p:grp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3A64189-0164-455E-A26C-D2B5EA70E495}"/>
                </a:ext>
              </a:extLst>
            </p:cNvPr>
            <p:cNvGrpSpPr/>
            <p:nvPr/>
          </p:nvGrpSpPr>
          <p:grpSpPr>
            <a:xfrm>
              <a:off x="904126" y="3138308"/>
              <a:ext cx="10746768" cy="1150705"/>
              <a:chOff x="904126" y="1941816"/>
              <a:chExt cx="10221644" cy="2599362"/>
            </a:xfrm>
            <a:grpFill/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9A719DF1-D676-406F-B872-6BEE61C6261C}"/>
                  </a:ext>
                </a:extLst>
              </p:cNvPr>
              <p:cNvSpPr/>
              <p:nvPr/>
            </p:nvSpPr>
            <p:spPr>
              <a:xfrm>
                <a:off x="904126" y="1941816"/>
                <a:ext cx="5065159" cy="25993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dirty="0"/>
                  <a:t>AMENAZAS</a:t>
                </a:r>
                <a:endParaRPr lang="es-CO" dirty="0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29C776F8-9525-485A-BD73-418075956340}"/>
                  </a:ext>
                </a:extLst>
              </p:cNvPr>
              <p:cNvSpPr/>
              <p:nvPr/>
            </p:nvSpPr>
            <p:spPr>
              <a:xfrm>
                <a:off x="6060611" y="1941816"/>
                <a:ext cx="5065159" cy="25993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dirty="0"/>
                  <a:t>OPORTUNIDADES</a:t>
                </a:r>
                <a:endParaRPr lang="es-CO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98373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>
            <a:extLst>
              <a:ext uri="{FF2B5EF4-FFF2-40B4-BE49-F238E27FC236}">
                <a16:creationId xmlns:a16="http://schemas.microsoft.com/office/drawing/2014/main" id="{DB015F50-5B40-4ABA-A958-8169D72FE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1C6A227-CC89-A84C-8830-790F70C9A159}"/>
              </a:ext>
            </a:extLst>
          </p:cNvPr>
          <p:cNvSpPr/>
          <p:nvPr/>
        </p:nvSpPr>
        <p:spPr>
          <a:xfrm>
            <a:off x="-2" y="-1402"/>
            <a:ext cx="12192000" cy="7357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279AAE6-2146-8D49-91D7-FA14CF563368}"/>
              </a:ext>
            </a:extLst>
          </p:cNvPr>
          <p:cNvSpPr>
            <a:spLocks noGrp="1"/>
          </p:cNvSpPr>
          <p:nvPr/>
        </p:nvSpPr>
        <p:spPr>
          <a:xfrm>
            <a:off x="647416" y="195713"/>
            <a:ext cx="6019800" cy="53860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erpel Sans" pitchFamily="2" charset="77"/>
                <a:cs typeface="Arial" panose="020B0604020202020204" pitchFamily="34" charset="0"/>
              </a:rPr>
              <a:t>Cronograma e Inversión</a:t>
            </a:r>
            <a:endParaRPr lang="es-419" sz="3200" dirty="0">
              <a:solidFill>
                <a:schemeClr val="tx1">
                  <a:lumMod val="50000"/>
                  <a:lumOff val="50000"/>
                </a:schemeClr>
              </a:solidFill>
              <a:latin typeface="Terpel Sans" pitchFamily="2" charset="77"/>
              <a:cs typeface="Arial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8F1908-3AB7-898F-1CAD-B97BC77B9D2A}"/>
              </a:ext>
            </a:extLst>
          </p:cNvPr>
          <p:cNvGraphicFramePr>
            <a:graphicFrameLocks noGrp="1"/>
          </p:cNvGraphicFramePr>
          <p:nvPr/>
        </p:nvGraphicFramePr>
        <p:xfrm>
          <a:off x="733646" y="1836084"/>
          <a:ext cx="10919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805">
                  <a:extLst>
                    <a:ext uri="{9D8B030D-6E8A-4147-A177-3AD203B41FA5}">
                      <a16:colId xmlns:a16="http://schemas.microsoft.com/office/drawing/2014/main" val="62444323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4106538054"/>
                    </a:ext>
                  </a:extLst>
                </a:gridCol>
                <a:gridCol w="421639">
                  <a:extLst>
                    <a:ext uri="{9D8B030D-6E8A-4147-A177-3AD203B41FA5}">
                      <a16:colId xmlns:a16="http://schemas.microsoft.com/office/drawing/2014/main" val="419892377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2966132758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3278621797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20571502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329325812"/>
                    </a:ext>
                  </a:extLst>
                </a:gridCol>
                <a:gridCol w="875030">
                  <a:extLst>
                    <a:ext uri="{9D8B030D-6E8A-4147-A177-3AD203B41FA5}">
                      <a16:colId xmlns:a16="http://schemas.microsoft.com/office/drawing/2014/main" val="664208990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772685651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3327923783"/>
                    </a:ext>
                  </a:extLst>
                </a:gridCol>
                <a:gridCol w="398780">
                  <a:extLst>
                    <a:ext uri="{9D8B030D-6E8A-4147-A177-3AD203B41FA5}">
                      <a16:colId xmlns:a16="http://schemas.microsoft.com/office/drawing/2014/main" val="205341593"/>
                    </a:ext>
                  </a:extLst>
                </a:gridCol>
                <a:gridCol w="444818">
                  <a:extLst>
                    <a:ext uri="{9D8B030D-6E8A-4147-A177-3AD203B41FA5}">
                      <a16:colId xmlns:a16="http://schemas.microsoft.com/office/drawing/2014/main" val="4025537343"/>
                    </a:ext>
                  </a:extLst>
                </a:gridCol>
                <a:gridCol w="438468">
                  <a:extLst>
                    <a:ext uri="{9D8B030D-6E8A-4147-A177-3AD203B41FA5}">
                      <a16:colId xmlns:a16="http://schemas.microsoft.com/office/drawing/2014/main" val="2949483080"/>
                    </a:ext>
                  </a:extLst>
                </a:gridCol>
                <a:gridCol w="446405">
                  <a:extLst>
                    <a:ext uri="{9D8B030D-6E8A-4147-A177-3AD203B41FA5}">
                      <a16:colId xmlns:a16="http://schemas.microsoft.com/office/drawing/2014/main" val="1717161335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95611330"/>
                    </a:ext>
                  </a:extLst>
                </a:gridCol>
                <a:gridCol w="2317925">
                  <a:extLst>
                    <a:ext uri="{9D8B030D-6E8A-4147-A177-3AD203B41FA5}">
                      <a16:colId xmlns:a16="http://schemas.microsoft.com/office/drawing/2014/main" val="20704735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Segmento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Actividad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Periodo de ejecución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Canal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Presupuesto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KPI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221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CDL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Almacén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Taller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EDS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1Q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2Q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3Q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4Q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23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70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78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63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030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05873"/>
                  </a:ext>
                </a:extLst>
              </a:tr>
              <a:tr h="370840">
                <a:tc gridSpan="10">
                  <a:txBody>
                    <a:bodyPr/>
                    <a:lstStyle/>
                    <a:p>
                      <a:pPr algn="ctr"/>
                      <a:r>
                        <a:rPr lang="es-CO" sz="1200" b="1" dirty="0">
                          <a:latin typeface="Terpel Sans" panose="00000500000000000000" pitchFamily="50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sz="1200" dirty="0">
                        <a:latin typeface="Terpel Sans" panose="000005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200" b="1" dirty="0">
                        <a:latin typeface="Terpel Sans" panose="00000500000000000000" pitchFamily="50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91657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FD801C5-795B-C68F-D6AD-EDFCAE7476D6}"/>
              </a:ext>
            </a:extLst>
          </p:cNvPr>
          <p:cNvSpPr/>
          <p:nvPr/>
        </p:nvSpPr>
        <p:spPr>
          <a:xfrm>
            <a:off x="733646" y="1388449"/>
            <a:ext cx="1467294" cy="344657"/>
          </a:xfrm>
          <a:prstGeom prst="rect">
            <a:avLst/>
          </a:prstGeom>
          <a:solidFill>
            <a:srgbClr val="FF1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900" b="1" dirty="0">
                <a:latin typeface="Terpel Sans" pitchFamily="2" charset="77"/>
              </a:rPr>
              <a:t>CVL</a:t>
            </a:r>
          </a:p>
        </p:txBody>
      </p:sp>
    </p:spTree>
    <p:extLst>
      <p:ext uri="{BB962C8B-B14F-4D97-AF65-F5344CB8AC3E}">
        <p14:creationId xmlns:p14="http://schemas.microsoft.com/office/powerpoint/2010/main" val="805247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F111F-4CFB-4542-A0E9-8F9C9FA7A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C4538B-7DE4-4604-B6EC-5876061D47CD}"/>
              </a:ext>
            </a:extLst>
          </p:cNvPr>
          <p:cNvSpPr txBox="1"/>
          <p:nvPr/>
        </p:nvSpPr>
        <p:spPr>
          <a:xfrm>
            <a:off x="530038" y="3520644"/>
            <a:ext cx="61305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EJECUCIÓN DE UNA ESTRATEGIA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GANADORA DEPENDE DE UNA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IMPLEMENTACIÓN IMPECABLE,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¡ESTAMOS SEGUROS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TU PUEDES LOGRARLO!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B3B3B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2545CD-DB3F-884C-99E5-E79931763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" r="1193" b="25351"/>
          <a:stretch/>
        </p:blipFill>
        <p:spPr>
          <a:xfrm>
            <a:off x="0" y="0"/>
            <a:ext cx="12192000" cy="6223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86641C-2F87-C749-A8B5-48792B1A77F1}"/>
              </a:ext>
            </a:extLst>
          </p:cNvPr>
          <p:cNvSpPr txBox="1"/>
          <p:nvPr/>
        </p:nvSpPr>
        <p:spPr>
          <a:xfrm>
            <a:off x="506161" y="4722121"/>
            <a:ext cx="1069299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SOMOS 1 EQUIPO 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B3B3B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¡PODEMOS LOGRARLO CON LA MEJOR ENERGIA!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81A9D6-E5B7-E241-BD5F-C535A0343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6238"/>
            <a:ext cx="12192000" cy="635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323824-81EB-ADD9-61B0-3E277437CD2C}"/>
              </a:ext>
            </a:extLst>
          </p:cNvPr>
          <p:cNvSpPr>
            <a:spLocks noGrp="1"/>
          </p:cNvSpPr>
          <p:nvPr/>
        </p:nvSpPr>
        <p:spPr>
          <a:xfrm>
            <a:off x="530038" y="3844958"/>
            <a:ext cx="6130534" cy="877163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None/>
              <a:defRPr sz="4800" b="1" i="0" kern="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NUESTRO PLAN ESTÁ DISEÑADO PARA SEGUIR CRECIENDO</a:t>
            </a:r>
            <a:endParaRPr kumimoji="0" lang="es-419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70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77EF348-DBD6-D144-8FCC-160EB7CBB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920BCBD-9AEA-E247-8406-48B50FD339C4}"/>
              </a:ext>
            </a:extLst>
          </p:cNvPr>
          <p:cNvSpPr txBox="1"/>
          <p:nvPr/>
        </p:nvSpPr>
        <p:spPr>
          <a:xfrm>
            <a:off x="6096000" y="3216625"/>
            <a:ext cx="4979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Terpel Sans Black" pitchFamily="2" charset="77"/>
              </a:rPr>
              <a:t>UN TIP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70331235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B781407-F475-AD41-86FB-BC5FD7D9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41CB105B-77BF-8F40-80FC-396CC1CE7229}"/>
              </a:ext>
            </a:extLst>
          </p:cNvPr>
          <p:cNvSpPr txBox="1">
            <a:spLocks/>
          </p:cNvSpPr>
          <p:nvPr/>
        </p:nvSpPr>
        <p:spPr>
          <a:xfrm>
            <a:off x="853440" y="314367"/>
            <a:ext cx="260096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3200" b="1" kern="0">
                <a:solidFill>
                  <a:schemeClr val="bg1"/>
                </a:solidFill>
                <a:highlight>
                  <a:srgbClr val="FF0000"/>
                </a:highlight>
                <a:latin typeface="Terpel Sans ExtraBold" pitchFamily="2" charset="77"/>
              </a:rPr>
              <a:t>OBJETIVOS</a:t>
            </a:r>
            <a:endParaRPr lang="es-419" sz="3200" b="1" kern="0">
              <a:solidFill>
                <a:schemeClr val="bg1"/>
              </a:solidFill>
              <a:highlight>
                <a:srgbClr val="FF0000"/>
              </a:highlight>
              <a:latin typeface="Terpel Sans ExtraBold" pitchFamily="2" charset="77"/>
            </a:endParaRPr>
          </a:p>
        </p:txBody>
      </p:sp>
      <p:sp>
        <p:nvSpPr>
          <p:cNvPr id="3" name="Redondear rectángulo de esquina del mismo lado 2">
            <a:extLst>
              <a:ext uri="{FF2B5EF4-FFF2-40B4-BE49-F238E27FC236}">
                <a16:creationId xmlns:a16="http://schemas.microsoft.com/office/drawing/2014/main" id="{35116C76-93DF-9746-B9E6-95FC650C3B22}"/>
              </a:ext>
            </a:extLst>
          </p:cNvPr>
          <p:cNvSpPr/>
          <p:nvPr/>
        </p:nvSpPr>
        <p:spPr>
          <a:xfrm>
            <a:off x="2306320" y="2123440"/>
            <a:ext cx="1320800" cy="4734560"/>
          </a:xfrm>
          <a:prstGeom prst="round2SameRect">
            <a:avLst/>
          </a:prstGeom>
          <a:solidFill>
            <a:srgbClr val="0C479D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dondear rectángulo de esquina del mismo lado 7">
            <a:extLst>
              <a:ext uri="{FF2B5EF4-FFF2-40B4-BE49-F238E27FC236}">
                <a16:creationId xmlns:a16="http://schemas.microsoft.com/office/drawing/2014/main" id="{36C07372-6EFE-6846-AA51-3E15A5552C1A}"/>
              </a:ext>
            </a:extLst>
          </p:cNvPr>
          <p:cNvSpPr/>
          <p:nvPr/>
        </p:nvSpPr>
        <p:spPr>
          <a:xfrm>
            <a:off x="3799840" y="2123440"/>
            <a:ext cx="1320800" cy="4734560"/>
          </a:xfrm>
          <a:prstGeom prst="round2SameRect">
            <a:avLst/>
          </a:prstGeom>
          <a:solidFill>
            <a:srgbClr val="0C479D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dondear rectángulo de esquina del mismo lado 8">
            <a:extLst>
              <a:ext uri="{FF2B5EF4-FFF2-40B4-BE49-F238E27FC236}">
                <a16:creationId xmlns:a16="http://schemas.microsoft.com/office/drawing/2014/main" id="{A6EB5FE4-F142-4A4B-905C-D8537AE6F5FE}"/>
              </a:ext>
            </a:extLst>
          </p:cNvPr>
          <p:cNvSpPr/>
          <p:nvPr/>
        </p:nvSpPr>
        <p:spPr>
          <a:xfrm>
            <a:off x="5293360" y="2123440"/>
            <a:ext cx="1320800" cy="4734560"/>
          </a:xfrm>
          <a:prstGeom prst="round2SameRect">
            <a:avLst/>
          </a:prstGeom>
          <a:solidFill>
            <a:srgbClr val="0C479D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dondear rectángulo de esquina del mismo lado 9">
            <a:extLst>
              <a:ext uri="{FF2B5EF4-FFF2-40B4-BE49-F238E27FC236}">
                <a16:creationId xmlns:a16="http://schemas.microsoft.com/office/drawing/2014/main" id="{1022E4C2-8964-014C-A3D8-5E75F9BEDE86}"/>
              </a:ext>
            </a:extLst>
          </p:cNvPr>
          <p:cNvSpPr/>
          <p:nvPr/>
        </p:nvSpPr>
        <p:spPr>
          <a:xfrm>
            <a:off x="6786880" y="2123440"/>
            <a:ext cx="1320800" cy="4734560"/>
          </a:xfrm>
          <a:prstGeom prst="round2SameRect">
            <a:avLst/>
          </a:prstGeom>
          <a:solidFill>
            <a:srgbClr val="0C479D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dondear rectángulo de esquina del mismo lado 10">
            <a:extLst>
              <a:ext uri="{FF2B5EF4-FFF2-40B4-BE49-F238E27FC236}">
                <a16:creationId xmlns:a16="http://schemas.microsoft.com/office/drawing/2014/main" id="{72ADF83C-FCB0-7146-9B7F-54D8FFBF45A1}"/>
              </a:ext>
            </a:extLst>
          </p:cNvPr>
          <p:cNvSpPr/>
          <p:nvPr/>
        </p:nvSpPr>
        <p:spPr>
          <a:xfrm>
            <a:off x="8300720" y="2123440"/>
            <a:ext cx="1320800" cy="4734560"/>
          </a:xfrm>
          <a:prstGeom prst="round2SameRect">
            <a:avLst/>
          </a:prstGeom>
          <a:solidFill>
            <a:srgbClr val="0C479D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A4345CBC-F349-C544-9728-D54E65CDC12D}"/>
              </a:ext>
            </a:extLst>
          </p:cNvPr>
          <p:cNvSpPr txBox="1">
            <a:spLocks/>
          </p:cNvSpPr>
          <p:nvPr/>
        </p:nvSpPr>
        <p:spPr>
          <a:xfrm>
            <a:off x="2575560" y="2275247"/>
            <a:ext cx="73152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s-MX" b="1" kern="0">
                <a:solidFill>
                  <a:schemeClr val="bg1"/>
                </a:solidFill>
                <a:latin typeface="Terpel Sans ExtraBold" pitchFamily="2" charset="77"/>
              </a:rPr>
              <a:t>S</a:t>
            </a:r>
            <a:endParaRPr lang="es-419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14" name="Título 2">
            <a:extLst>
              <a:ext uri="{FF2B5EF4-FFF2-40B4-BE49-F238E27FC236}">
                <a16:creationId xmlns:a16="http://schemas.microsoft.com/office/drawing/2014/main" id="{8C8883A5-F1EA-854F-99AE-FD81BFB407CB}"/>
              </a:ext>
            </a:extLst>
          </p:cNvPr>
          <p:cNvSpPr txBox="1">
            <a:spLocks/>
          </p:cNvSpPr>
          <p:nvPr/>
        </p:nvSpPr>
        <p:spPr>
          <a:xfrm>
            <a:off x="4094480" y="2275247"/>
            <a:ext cx="73152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s-MX" b="1" kern="0">
                <a:solidFill>
                  <a:schemeClr val="bg1"/>
                </a:solidFill>
                <a:latin typeface="Terpel Sans ExtraBold" pitchFamily="2" charset="77"/>
              </a:rPr>
              <a:t>M</a:t>
            </a:r>
            <a:endParaRPr lang="es-419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0C8C01A-1977-5C4F-A77C-BDBEBF061A7C}"/>
              </a:ext>
            </a:extLst>
          </p:cNvPr>
          <p:cNvSpPr txBox="1">
            <a:spLocks/>
          </p:cNvSpPr>
          <p:nvPr/>
        </p:nvSpPr>
        <p:spPr>
          <a:xfrm>
            <a:off x="5567680" y="2275247"/>
            <a:ext cx="73152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s-MX" b="1" kern="0">
                <a:solidFill>
                  <a:schemeClr val="bg1"/>
                </a:solidFill>
                <a:latin typeface="Terpel Sans ExtraBold" pitchFamily="2" charset="77"/>
              </a:rPr>
              <a:t>A</a:t>
            </a:r>
            <a:endParaRPr lang="es-419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4351970F-E50F-314E-9097-AD98DF9D4508}"/>
              </a:ext>
            </a:extLst>
          </p:cNvPr>
          <p:cNvSpPr txBox="1">
            <a:spLocks/>
          </p:cNvSpPr>
          <p:nvPr/>
        </p:nvSpPr>
        <p:spPr>
          <a:xfrm>
            <a:off x="7061200" y="2275247"/>
            <a:ext cx="73152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s-MX" b="1" kern="0">
                <a:solidFill>
                  <a:schemeClr val="bg1"/>
                </a:solidFill>
                <a:latin typeface="Terpel Sans ExtraBold" pitchFamily="2" charset="77"/>
              </a:rPr>
              <a:t>R</a:t>
            </a:r>
            <a:endParaRPr lang="es-419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18" name="Título 2">
            <a:extLst>
              <a:ext uri="{FF2B5EF4-FFF2-40B4-BE49-F238E27FC236}">
                <a16:creationId xmlns:a16="http://schemas.microsoft.com/office/drawing/2014/main" id="{81BAC919-5E26-0240-BDCF-24CCFEA6BC13}"/>
              </a:ext>
            </a:extLst>
          </p:cNvPr>
          <p:cNvSpPr txBox="1">
            <a:spLocks/>
          </p:cNvSpPr>
          <p:nvPr/>
        </p:nvSpPr>
        <p:spPr>
          <a:xfrm>
            <a:off x="8595360" y="2275247"/>
            <a:ext cx="73152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s-MX" b="1" kern="0">
                <a:solidFill>
                  <a:schemeClr val="bg1"/>
                </a:solidFill>
                <a:latin typeface="Terpel Sans ExtraBold" pitchFamily="2" charset="77"/>
              </a:rPr>
              <a:t>T</a:t>
            </a:r>
            <a:endParaRPr lang="es-419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0CF23B98-CA7D-9940-8265-85F1DE5D9B93}"/>
              </a:ext>
            </a:extLst>
          </p:cNvPr>
          <p:cNvSpPr txBox="1">
            <a:spLocks/>
          </p:cNvSpPr>
          <p:nvPr/>
        </p:nvSpPr>
        <p:spPr>
          <a:xfrm rot="16200000">
            <a:off x="896281" y="3920828"/>
            <a:ext cx="354457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2800" b="1" kern="0">
                <a:solidFill>
                  <a:schemeClr val="bg1"/>
                </a:solidFill>
                <a:latin typeface="Terpel Sans ExtraBold" pitchFamily="2" charset="77"/>
              </a:rPr>
              <a:t>Específicos</a:t>
            </a:r>
            <a:endParaRPr lang="es-419" sz="2800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20" name="Título 2">
            <a:extLst>
              <a:ext uri="{FF2B5EF4-FFF2-40B4-BE49-F238E27FC236}">
                <a16:creationId xmlns:a16="http://schemas.microsoft.com/office/drawing/2014/main" id="{3F07E7A9-8B64-B747-8171-D6A076C5BB62}"/>
              </a:ext>
            </a:extLst>
          </p:cNvPr>
          <p:cNvSpPr txBox="1">
            <a:spLocks/>
          </p:cNvSpPr>
          <p:nvPr/>
        </p:nvSpPr>
        <p:spPr>
          <a:xfrm rot="16200000">
            <a:off x="2339003" y="3920829"/>
            <a:ext cx="354457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2800" b="1" kern="0">
                <a:solidFill>
                  <a:schemeClr val="bg1"/>
                </a:solidFill>
                <a:latin typeface="Terpel Sans ExtraBold" pitchFamily="2" charset="77"/>
              </a:rPr>
              <a:t>Medibles</a:t>
            </a:r>
            <a:endParaRPr lang="es-419" sz="2800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21" name="Título 2">
            <a:extLst>
              <a:ext uri="{FF2B5EF4-FFF2-40B4-BE49-F238E27FC236}">
                <a16:creationId xmlns:a16="http://schemas.microsoft.com/office/drawing/2014/main" id="{6107E393-B8FD-4646-BF40-8E2E936FB394}"/>
              </a:ext>
            </a:extLst>
          </p:cNvPr>
          <p:cNvSpPr txBox="1">
            <a:spLocks/>
          </p:cNvSpPr>
          <p:nvPr/>
        </p:nvSpPr>
        <p:spPr>
          <a:xfrm rot="16200000">
            <a:off x="3822364" y="3920829"/>
            <a:ext cx="354457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2800" b="1" kern="0">
                <a:solidFill>
                  <a:schemeClr val="bg1"/>
                </a:solidFill>
                <a:latin typeface="Terpel Sans ExtraBold" pitchFamily="2" charset="77"/>
              </a:rPr>
              <a:t>Alcanzable</a:t>
            </a:r>
            <a:endParaRPr lang="es-419" sz="2800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22" name="Título 2">
            <a:extLst>
              <a:ext uri="{FF2B5EF4-FFF2-40B4-BE49-F238E27FC236}">
                <a16:creationId xmlns:a16="http://schemas.microsoft.com/office/drawing/2014/main" id="{21D55795-7241-5248-9A1B-B17CE2A84E28}"/>
              </a:ext>
            </a:extLst>
          </p:cNvPr>
          <p:cNvSpPr txBox="1">
            <a:spLocks/>
          </p:cNvSpPr>
          <p:nvPr/>
        </p:nvSpPr>
        <p:spPr>
          <a:xfrm rot="16200000">
            <a:off x="5366685" y="3920829"/>
            <a:ext cx="354457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2800" b="1" kern="0">
                <a:solidFill>
                  <a:schemeClr val="bg1"/>
                </a:solidFill>
                <a:latin typeface="Terpel Sans ExtraBold" pitchFamily="2" charset="77"/>
              </a:rPr>
              <a:t>Realista</a:t>
            </a:r>
            <a:endParaRPr lang="es-419" sz="2800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23" name="Título 2">
            <a:extLst>
              <a:ext uri="{FF2B5EF4-FFF2-40B4-BE49-F238E27FC236}">
                <a16:creationId xmlns:a16="http://schemas.microsoft.com/office/drawing/2014/main" id="{297214A5-4858-FE4C-B7CB-195C2E826FF4}"/>
              </a:ext>
            </a:extLst>
          </p:cNvPr>
          <p:cNvSpPr txBox="1">
            <a:spLocks/>
          </p:cNvSpPr>
          <p:nvPr/>
        </p:nvSpPr>
        <p:spPr>
          <a:xfrm rot="16200000">
            <a:off x="6809406" y="3920830"/>
            <a:ext cx="3544570" cy="9683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2800" b="1" kern="0">
                <a:solidFill>
                  <a:schemeClr val="bg1"/>
                </a:solidFill>
                <a:latin typeface="Terpel Sans ExtraBold" pitchFamily="2" charset="77"/>
              </a:rPr>
              <a:t>Oportuno</a:t>
            </a:r>
            <a:endParaRPr lang="es-419" sz="2800" b="1" kern="0">
              <a:solidFill>
                <a:schemeClr val="bg1"/>
              </a:solidFill>
              <a:latin typeface="Terpel Sans ExtraBold" pitchFamily="2" charset="77"/>
            </a:endParaRPr>
          </a:p>
        </p:txBody>
      </p:sp>
      <p:sp>
        <p:nvSpPr>
          <p:cNvPr id="24" name="Título 2">
            <a:extLst>
              <a:ext uri="{FF2B5EF4-FFF2-40B4-BE49-F238E27FC236}">
                <a16:creationId xmlns:a16="http://schemas.microsoft.com/office/drawing/2014/main" id="{2793E06C-7A83-2842-941C-314C0A01AC7E}"/>
              </a:ext>
            </a:extLst>
          </p:cNvPr>
          <p:cNvSpPr txBox="1">
            <a:spLocks/>
          </p:cNvSpPr>
          <p:nvPr/>
        </p:nvSpPr>
        <p:spPr>
          <a:xfrm rot="16200000">
            <a:off x="2869524" y="5650229"/>
            <a:ext cx="810261" cy="2438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1050" kern="0">
                <a:solidFill>
                  <a:schemeClr val="bg1"/>
                </a:solidFill>
                <a:latin typeface="Terpel Sans" pitchFamily="2" charset="77"/>
              </a:rPr>
              <a:t>Specific</a:t>
            </a:r>
            <a:endParaRPr lang="es-419" sz="1050" kern="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5" name="Título 2">
            <a:extLst>
              <a:ext uri="{FF2B5EF4-FFF2-40B4-BE49-F238E27FC236}">
                <a16:creationId xmlns:a16="http://schemas.microsoft.com/office/drawing/2014/main" id="{B40C363B-D685-924C-B95A-5ACF1D96F5CF}"/>
              </a:ext>
            </a:extLst>
          </p:cNvPr>
          <p:cNvSpPr txBox="1">
            <a:spLocks/>
          </p:cNvSpPr>
          <p:nvPr/>
        </p:nvSpPr>
        <p:spPr>
          <a:xfrm rot="16200000">
            <a:off x="3913167" y="5264449"/>
            <a:ext cx="1595122" cy="2305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1050" kern="0">
                <a:solidFill>
                  <a:schemeClr val="bg1"/>
                </a:solidFill>
                <a:latin typeface="Terpel Sans" pitchFamily="2" charset="77"/>
              </a:rPr>
              <a:t>Measurable</a:t>
            </a:r>
            <a:endParaRPr lang="es-419" sz="1050" kern="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6" name="Título 2">
            <a:extLst>
              <a:ext uri="{FF2B5EF4-FFF2-40B4-BE49-F238E27FC236}">
                <a16:creationId xmlns:a16="http://schemas.microsoft.com/office/drawing/2014/main" id="{D390561C-EF0C-AF4B-AF15-02112B1BC9A4}"/>
              </a:ext>
            </a:extLst>
          </p:cNvPr>
          <p:cNvSpPr txBox="1">
            <a:spLocks/>
          </p:cNvSpPr>
          <p:nvPr/>
        </p:nvSpPr>
        <p:spPr>
          <a:xfrm rot="16200000">
            <a:off x="5770205" y="5675631"/>
            <a:ext cx="810264" cy="1930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1050" kern="0">
                <a:solidFill>
                  <a:schemeClr val="bg1"/>
                </a:solidFill>
                <a:latin typeface="Terpel Sans" pitchFamily="2" charset="77"/>
              </a:rPr>
              <a:t>Attainable</a:t>
            </a:r>
            <a:endParaRPr lang="es-419" sz="1050" kern="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7" name="Título 2">
            <a:extLst>
              <a:ext uri="{FF2B5EF4-FFF2-40B4-BE49-F238E27FC236}">
                <a16:creationId xmlns:a16="http://schemas.microsoft.com/office/drawing/2014/main" id="{1C1C8537-1701-D64B-A3A2-99901D160A1D}"/>
              </a:ext>
            </a:extLst>
          </p:cNvPr>
          <p:cNvSpPr txBox="1">
            <a:spLocks/>
          </p:cNvSpPr>
          <p:nvPr/>
        </p:nvSpPr>
        <p:spPr>
          <a:xfrm rot="16200000">
            <a:off x="7191339" y="5532119"/>
            <a:ext cx="1076962" cy="2133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1050" kern="0">
                <a:solidFill>
                  <a:schemeClr val="bg1"/>
                </a:solidFill>
                <a:latin typeface="Terpel Sans" pitchFamily="2" charset="77"/>
              </a:rPr>
              <a:t>Realistic</a:t>
            </a:r>
            <a:endParaRPr lang="es-419" sz="1050" kern="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8" name="Título 2">
            <a:extLst>
              <a:ext uri="{FF2B5EF4-FFF2-40B4-BE49-F238E27FC236}">
                <a16:creationId xmlns:a16="http://schemas.microsoft.com/office/drawing/2014/main" id="{BE1FD44F-92F9-B84C-BE9D-D9FB9FA9C214}"/>
              </a:ext>
            </a:extLst>
          </p:cNvPr>
          <p:cNvSpPr txBox="1">
            <a:spLocks/>
          </p:cNvSpPr>
          <p:nvPr/>
        </p:nvSpPr>
        <p:spPr>
          <a:xfrm rot="16200000">
            <a:off x="8636007" y="5554389"/>
            <a:ext cx="968332" cy="2774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s-MX" sz="1050" kern="0">
                <a:solidFill>
                  <a:schemeClr val="bg1"/>
                </a:solidFill>
                <a:latin typeface="Terpel Sans" pitchFamily="2" charset="77"/>
              </a:rPr>
              <a:t>Time-bound</a:t>
            </a:r>
            <a:endParaRPr lang="es-419" sz="1050" kern="0">
              <a:solidFill>
                <a:schemeClr val="bg1"/>
              </a:solidFill>
              <a:latin typeface="Terpel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494033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7B0F9C2D-C6ED-3C4F-9F45-2479137C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22D56EE-EC09-D34B-9CF8-E01BAF69D74D}"/>
              </a:ext>
            </a:extLst>
          </p:cNvPr>
          <p:cNvSpPr/>
          <p:nvPr/>
        </p:nvSpPr>
        <p:spPr>
          <a:xfrm>
            <a:off x="3576320" y="1564640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7F61174-21CE-F641-BC9C-CE25288FCE2B}"/>
              </a:ext>
            </a:extLst>
          </p:cNvPr>
          <p:cNvSpPr/>
          <p:nvPr/>
        </p:nvSpPr>
        <p:spPr>
          <a:xfrm>
            <a:off x="4124960" y="16246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>
                <a:solidFill>
                  <a:srgbClr val="82868A"/>
                </a:solidFill>
                <a:latin typeface="Terpel Sans" pitchFamily="2" charset="77"/>
              </a:rPr>
              <a:t>Los objetivos deben definirse de forma detallada y concreta, no pueden dejar lugar a interpretaciones. </a:t>
            </a:r>
            <a:endParaRPr lang="es-CO" sz="12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8A1134B-6322-1A4F-8A2A-418BC7FCEF21}"/>
              </a:ext>
            </a:extLst>
          </p:cNvPr>
          <p:cNvSpPr/>
          <p:nvPr/>
        </p:nvSpPr>
        <p:spPr>
          <a:xfrm>
            <a:off x="3576320" y="2286000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248A32D-697F-1647-81D1-2F545C7A01EA}"/>
              </a:ext>
            </a:extLst>
          </p:cNvPr>
          <p:cNvSpPr/>
          <p:nvPr/>
        </p:nvSpPr>
        <p:spPr>
          <a:xfrm>
            <a:off x="4124960" y="234599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>
                <a:solidFill>
                  <a:srgbClr val="82868A"/>
                </a:solidFill>
                <a:latin typeface="Terpel Sans" pitchFamily="2" charset="77"/>
              </a:rPr>
              <a:t>Un buen objetivo debe poder medirse con facilidad. Esto ayudará a marcar unos parámetros de rendimiento.</a:t>
            </a:r>
            <a:endParaRPr lang="es-CO" sz="120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28F362A-F72D-9647-98CB-F476ABB90510}"/>
              </a:ext>
            </a:extLst>
          </p:cNvPr>
          <p:cNvSpPr/>
          <p:nvPr/>
        </p:nvSpPr>
        <p:spPr>
          <a:xfrm>
            <a:off x="3576320" y="2997200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D60AD8B-719C-E747-A9EC-81A76A484C68}"/>
              </a:ext>
            </a:extLst>
          </p:cNvPr>
          <p:cNvSpPr/>
          <p:nvPr/>
        </p:nvSpPr>
        <p:spPr>
          <a:xfrm>
            <a:off x="4124960" y="305719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>
                <a:solidFill>
                  <a:srgbClr val="82868A"/>
                </a:solidFill>
                <a:latin typeface="Terpel Sans" pitchFamily="2" charset="77"/>
              </a:rPr>
              <a:t>Marcar unos objetivos poco realistas no nos servirá para nada más que para crear stress y una sensación de frustración innecesaria.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84A81A-3888-AF4B-86FF-3AD3467F34B3}"/>
              </a:ext>
            </a:extLst>
          </p:cNvPr>
          <p:cNvSpPr/>
          <p:nvPr/>
        </p:nvSpPr>
        <p:spPr>
          <a:xfrm>
            <a:off x="3576320" y="3718560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4F042C9-FEBA-3740-97C8-20BFB425BA2E}"/>
              </a:ext>
            </a:extLst>
          </p:cNvPr>
          <p:cNvSpPr/>
          <p:nvPr/>
        </p:nvSpPr>
        <p:spPr>
          <a:xfrm>
            <a:off x="4124960" y="377855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>
                <a:solidFill>
                  <a:srgbClr val="82868A"/>
                </a:solidFill>
                <a:latin typeface="Terpel Sans" pitchFamily="2" charset="77"/>
              </a:rPr>
              <a:t>Procure que vayan vinculados a aquello que mayor relevancia puede aportar a la empresa.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FE51065-F4D3-5C4D-94B5-B1DF17FF5B9E}"/>
              </a:ext>
            </a:extLst>
          </p:cNvPr>
          <p:cNvSpPr/>
          <p:nvPr/>
        </p:nvSpPr>
        <p:spPr>
          <a:xfrm>
            <a:off x="3576320" y="4409440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CA787ED-CFD2-2148-82E6-2876CA889DF3}"/>
              </a:ext>
            </a:extLst>
          </p:cNvPr>
          <p:cNvSpPr/>
          <p:nvPr/>
        </p:nvSpPr>
        <p:spPr>
          <a:xfrm>
            <a:off x="4124960" y="44694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>
                <a:solidFill>
                  <a:srgbClr val="82868A"/>
                </a:solidFill>
                <a:latin typeface="Terpel Sans" pitchFamily="2" charset="77"/>
              </a:rPr>
              <a:t>Debemos marcar un marco temporal para la realización del objetivo. No ayuda a mantener siempre un cierto nivel de urgencia.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41F7C06-4EEF-6D46-8F86-D47A6F70398F}"/>
              </a:ext>
            </a:extLst>
          </p:cNvPr>
          <p:cNvSpPr/>
          <p:nvPr/>
        </p:nvSpPr>
        <p:spPr>
          <a:xfrm>
            <a:off x="792480" y="1564640"/>
            <a:ext cx="265176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D7BEFCC-476C-6043-ACC4-060C6AA20281}"/>
              </a:ext>
            </a:extLst>
          </p:cNvPr>
          <p:cNvSpPr/>
          <p:nvPr/>
        </p:nvSpPr>
        <p:spPr>
          <a:xfrm>
            <a:off x="792480" y="2296160"/>
            <a:ext cx="265176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7577434-4C81-D040-8ACC-C46F6082BBD4}"/>
              </a:ext>
            </a:extLst>
          </p:cNvPr>
          <p:cNvSpPr/>
          <p:nvPr/>
        </p:nvSpPr>
        <p:spPr>
          <a:xfrm>
            <a:off x="792480" y="2997200"/>
            <a:ext cx="265176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00175-0DAD-F64B-8610-CAB75B883480}"/>
              </a:ext>
            </a:extLst>
          </p:cNvPr>
          <p:cNvSpPr/>
          <p:nvPr/>
        </p:nvSpPr>
        <p:spPr>
          <a:xfrm>
            <a:off x="792480" y="3718560"/>
            <a:ext cx="265176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F935404-FD81-1A4F-83D9-0C8B70CD64ED}"/>
              </a:ext>
            </a:extLst>
          </p:cNvPr>
          <p:cNvSpPr/>
          <p:nvPr/>
        </p:nvSpPr>
        <p:spPr>
          <a:xfrm>
            <a:off x="792480" y="4419600"/>
            <a:ext cx="265176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B408032-86F3-4143-B2A4-B26E6FF1FE49}"/>
              </a:ext>
            </a:extLst>
          </p:cNvPr>
          <p:cNvSpPr/>
          <p:nvPr/>
        </p:nvSpPr>
        <p:spPr>
          <a:xfrm>
            <a:off x="939707" y="1710954"/>
            <a:ext cx="2138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Específicos (Specific):</a:t>
            </a:r>
            <a:endParaRPr lang="es-MX" sz="140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9DE0F33-296D-BA4F-A61B-E1C6EF926A5C}"/>
              </a:ext>
            </a:extLst>
          </p:cNvPr>
          <p:cNvSpPr/>
          <p:nvPr/>
        </p:nvSpPr>
        <p:spPr>
          <a:xfrm>
            <a:off x="939707" y="2452634"/>
            <a:ext cx="2284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Medibles (Measurable):</a:t>
            </a:r>
            <a:endParaRPr lang="es-MX" sz="140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80C5420-E9C4-394D-95E5-DF200FBFD571}"/>
              </a:ext>
            </a:extLst>
          </p:cNvPr>
          <p:cNvSpPr/>
          <p:nvPr/>
        </p:nvSpPr>
        <p:spPr>
          <a:xfrm>
            <a:off x="939707" y="3133354"/>
            <a:ext cx="2446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Alcanzables (Attainable):</a:t>
            </a:r>
            <a:endParaRPr lang="es-MX" sz="140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596C596-6391-9D4D-A545-2C288597A0E9}"/>
              </a:ext>
            </a:extLst>
          </p:cNvPr>
          <p:cNvSpPr/>
          <p:nvPr/>
        </p:nvSpPr>
        <p:spPr>
          <a:xfrm>
            <a:off x="939707" y="3854714"/>
            <a:ext cx="221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Relevantes (Relevant):</a:t>
            </a:r>
            <a:endParaRPr lang="es-MX" sz="1400">
              <a:solidFill>
                <a:schemeClr val="bg1"/>
              </a:solidFill>
              <a:latin typeface="Terpel Sans" pitchFamily="2" charset="77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A43678A-15C1-3F40-A093-7491457D6C5E}"/>
              </a:ext>
            </a:extLst>
          </p:cNvPr>
          <p:cNvSpPr/>
          <p:nvPr/>
        </p:nvSpPr>
        <p:spPr>
          <a:xfrm>
            <a:off x="939707" y="4448033"/>
            <a:ext cx="2231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Acotados en el tiempo </a:t>
            </a:r>
          </a:p>
          <a:p>
            <a:r>
              <a:rPr lang="es-MX" sz="1400" b="1">
                <a:solidFill>
                  <a:schemeClr val="bg1"/>
                </a:solidFill>
                <a:latin typeface="Terpel Sans" pitchFamily="2" charset="77"/>
              </a:rPr>
              <a:t>(Time-based):</a:t>
            </a:r>
            <a:endParaRPr lang="es-MX" sz="1400">
              <a:solidFill>
                <a:schemeClr val="bg1"/>
              </a:solidFill>
              <a:latin typeface="Terpel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81891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0EA89E39-77B3-9C4D-8BB1-F2072A55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13B148-344D-CA43-8664-CDCAF6B0C4B3}"/>
              </a:ext>
            </a:extLst>
          </p:cNvPr>
          <p:cNvSpPr/>
          <p:nvPr/>
        </p:nvSpPr>
        <p:spPr>
          <a:xfrm>
            <a:off x="2784763" y="4349146"/>
            <a:ext cx="7945120" cy="78395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3561445-B72B-D940-948F-5BBC3CC3987A}"/>
              </a:ext>
            </a:extLst>
          </p:cNvPr>
          <p:cNvSpPr/>
          <p:nvPr/>
        </p:nvSpPr>
        <p:spPr>
          <a:xfrm>
            <a:off x="2560320" y="2219624"/>
            <a:ext cx="7945120" cy="6004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A4C39AD-ADD3-EC4F-A814-A6826885F68D}"/>
              </a:ext>
            </a:extLst>
          </p:cNvPr>
          <p:cNvSpPr/>
          <p:nvPr/>
        </p:nvSpPr>
        <p:spPr>
          <a:xfrm>
            <a:off x="2784763" y="2335161"/>
            <a:ext cx="6470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Aumentar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las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ventas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para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este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año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el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segmento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X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0ED4CC2-D502-1846-A618-0386D7DCEBEB}"/>
              </a:ext>
            </a:extLst>
          </p:cNvPr>
          <p:cNvSpPr/>
          <p:nvPr/>
        </p:nvSpPr>
        <p:spPr>
          <a:xfrm>
            <a:off x="1788160" y="1503680"/>
            <a:ext cx="383791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096CBDC-348E-2049-9F5D-105E4D56CAF2}"/>
              </a:ext>
            </a:extLst>
          </p:cNvPr>
          <p:cNvSpPr/>
          <p:nvPr/>
        </p:nvSpPr>
        <p:spPr>
          <a:xfrm>
            <a:off x="1788160" y="1619217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erpel Sans ExtraBold" pitchFamily="2" charset="77"/>
              </a:rPr>
              <a:t>OBJETIVO GENERAL DE VENTAS: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1974E3-7843-F344-AED1-C7BE78B20431}"/>
              </a:ext>
            </a:extLst>
          </p:cNvPr>
          <p:cNvSpPr/>
          <p:nvPr/>
        </p:nvSpPr>
        <p:spPr>
          <a:xfrm>
            <a:off x="2784763" y="4417961"/>
            <a:ext cx="794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Aumentar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las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ventas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un 20% (de $2000M a $24000M al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mes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)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en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los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próximos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12 meses, para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poder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lograr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el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liderazgo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del </a:t>
            </a:r>
            <a:r>
              <a:rPr lang="en-US" err="1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segmento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Terpel Sans" pitchFamily="2" charset="77"/>
              </a:rPr>
              <a:t> XX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A4EC5D-8303-3844-92FE-F05A58A3851A}"/>
              </a:ext>
            </a:extLst>
          </p:cNvPr>
          <p:cNvSpPr/>
          <p:nvPr/>
        </p:nvSpPr>
        <p:spPr>
          <a:xfrm>
            <a:off x="1788160" y="3586480"/>
            <a:ext cx="3837910" cy="600407"/>
          </a:xfrm>
          <a:prstGeom prst="rect">
            <a:avLst/>
          </a:prstGeom>
          <a:solidFill>
            <a:srgbClr val="FF0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6D92D2F-F725-7041-820B-6488319EBC6C}"/>
              </a:ext>
            </a:extLst>
          </p:cNvPr>
          <p:cNvSpPr/>
          <p:nvPr/>
        </p:nvSpPr>
        <p:spPr>
          <a:xfrm>
            <a:off x="1788160" y="370201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erpel Sans ExtraBold" pitchFamily="2" charset="77"/>
              </a:rPr>
              <a:t>OBJETIVO SMART DE VENTAS:</a:t>
            </a:r>
          </a:p>
        </p:txBody>
      </p:sp>
    </p:spTree>
    <p:extLst>
      <p:ext uri="{BB962C8B-B14F-4D97-AF65-F5344CB8AC3E}">
        <p14:creationId xmlns:p14="http://schemas.microsoft.com/office/powerpoint/2010/main" val="180686494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063F5641-D3B0-F84A-88C6-D61D5F68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684F93F0-7DFF-6947-AAB6-A982481C69D5}"/>
              </a:ext>
            </a:extLst>
          </p:cNvPr>
          <p:cNvSpPr/>
          <p:nvPr/>
        </p:nvSpPr>
        <p:spPr>
          <a:xfrm>
            <a:off x="845956" y="1663980"/>
            <a:ext cx="3918226" cy="46850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21A1F07-68FE-AB46-A6D7-B51D85F359D9}"/>
              </a:ext>
            </a:extLst>
          </p:cNvPr>
          <p:cNvSpPr/>
          <p:nvPr/>
        </p:nvSpPr>
        <p:spPr>
          <a:xfrm>
            <a:off x="4827840" y="1638952"/>
            <a:ext cx="1709553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8BC5A64-985F-A54F-ACAA-23FC8DF0BF35}"/>
              </a:ext>
            </a:extLst>
          </p:cNvPr>
          <p:cNvSpPr/>
          <p:nvPr/>
        </p:nvSpPr>
        <p:spPr>
          <a:xfrm>
            <a:off x="6825147" y="1638952"/>
            <a:ext cx="1285663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64FDA8F-804E-2E4C-B306-BE47619D829A}"/>
              </a:ext>
            </a:extLst>
          </p:cNvPr>
          <p:cNvSpPr/>
          <p:nvPr/>
        </p:nvSpPr>
        <p:spPr>
          <a:xfrm>
            <a:off x="8398565" y="1638952"/>
            <a:ext cx="3430576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" name="Redondear rectángulo de esquina del mismo lado 26">
            <a:extLst>
              <a:ext uri="{FF2B5EF4-FFF2-40B4-BE49-F238E27FC236}">
                <a16:creationId xmlns:a16="http://schemas.microsoft.com/office/drawing/2014/main" id="{03E1E485-C637-8644-A4B2-33DDBAC78297}"/>
              </a:ext>
            </a:extLst>
          </p:cNvPr>
          <p:cNvSpPr/>
          <p:nvPr/>
        </p:nvSpPr>
        <p:spPr>
          <a:xfrm>
            <a:off x="812800" y="1311121"/>
            <a:ext cx="11016342" cy="276999"/>
          </a:xfrm>
          <a:prstGeom prst="round2SameRect">
            <a:avLst/>
          </a:prstGeom>
          <a:solidFill>
            <a:srgbClr val="00114B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30883"/>
            <a:ext cx="12192001" cy="37303"/>
          </a:xfrm>
          <a:prstGeom prst="rect">
            <a:avLst/>
          </a:prstGeom>
          <a:ln w="3175">
            <a:miter lim="400000"/>
          </a:ln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41CB105B-77BF-8F40-80FC-396CC1CE7229}"/>
              </a:ext>
            </a:extLst>
          </p:cNvPr>
          <p:cNvSpPr txBox="1">
            <a:spLocks/>
          </p:cNvSpPr>
          <p:nvPr/>
        </p:nvSpPr>
        <p:spPr>
          <a:xfrm>
            <a:off x="163595" y="-46321"/>
            <a:ext cx="3929434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Resultados 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927C32-BFCA-9041-A650-3F2597D71FB8}"/>
              </a:ext>
            </a:extLst>
          </p:cNvPr>
          <p:cNvSpPr/>
          <p:nvPr/>
        </p:nvSpPr>
        <p:spPr>
          <a:xfrm>
            <a:off x="4093029" y="1311121"/>
            <a:ext cx="4671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Resumen de acciones de mercadeo 2022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9914138-2356-444B-9337-C90BCF7E1C88}"/>
              </a:ext>
            </a:extLst>
          </p:cNvPr>
          <p:cNvSpPr txBox="1">
            <a:spLocks/>
          </p:cNvSpPr>
          <p:nvPr/>
        </p:nvSpPr>
        <p:spPr>
          <a:xfrm>
            <a:off x="4921182" y="1851841"/>
            <a:ext cx="1522867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Objetivo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08146BF-3F3A-4647-A6F0-7DD221F3AA99}"/>
              </a:ext>
            </a:extLst>
          </p:cNvPr>
          <p:cNvSpPr/>
          <p:nvPr/>
        </p:nvSpPr>
        <p:spPr>
          <a:xfrm>
            <a:off x="8559191" y="1663741"/>
            <a:ext cx="309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Descripción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(Detalle el tipo de acción y describa su ejecución o mecánica)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E1622D5-2498-1F4A-9A51-6E290FDE8260}"/>
              </a:ext>
            </a:extLst>
          </p:cNvPr>
          <p:cNvSpPr/>
          <p:nvPr/>
        </p:nvSpPr>
        <p:spPr>
          <a:xfrm>
            <a:off x="1363388" y="3579898"/>
            <a:ext cx="2925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(Key visual)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2169701E-6CE6-4549-9701-7E1948AA9C9F}"/>
              </a:ext>
            </a:extLst>
          </p:cNvPr>
          <p:cNvSpPr txBox="1">
            <a:spLocks/>
          </p:cNvSpPr>
          <p:nvPr/>
        </p:nvSpPr>
        <p:spPr>
          <a:xfrm>
            <a:off x="6697831" y="1825053"/>
            <a:ext cx="1522867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Fecha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E20EA88-FE14-114E-BAE9-121F3448258B}"/>
              </a:ext>
            </a:extLst>
          </p:cNvPr>
          <p:cNvSpPr/>
          <p:nvPr/>
        </p:nvSpPr>
        <p:spPr>
          <a:xfrm>
            <a:off x="6829807" y="3099477"/>
            <a:ext cx="1281003" cy="31265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84D03CF1-08DA-F04D-B1A9-8EA9F894990C}"/>
              </a:ext>
            </a:extLst>
          </p:cNvPr>
          <p:cNvSpPr txBox="1">
            <a:spLocks/>
          </p:cNvSpPr>
          <p:nvPr/>
        </p:nvSpPr>
        <p:spPr>
          <a:xfrm>
            <a:off x="6859108" y="3117306"/>
            <a:ext cx="1200312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Inversión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59705FB-75E8-2949-B312-8F1C2893BF99}"/>
              </a:ext>
            </a:extLst>
          </p:cNvPr>
          <p:cNvSpPr/>
          <p:nvPr/>
        </p:nvSpPr>
        <p:spPr>
          <a:xfrm>
            <a:off x="4827840" y="4228630"/>
            <a:ext cx="7001301" cy="272831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516E700-A318-4C40-ACFC-4F1E48AF8EB1}"/>
              </a:ext>
            </a:extLst>
          </p:cNvPr>
          <p:cNvSpPr/>
          <p:nvPr/>
        </p:nvSpPr>
        <p:spPr>
          <a:xfrm>
            <a:off x="5992917" y="4224492"/>
            <a:ext cx="4671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KPI´s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 y cumplimientos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7962AB-0DCC-4887-85E0-F5EC36AB76C0}"/>
              </a:ext>
            </a:extLst>
          </p:cNvPr>
          <p:cNvSpPr txBox="1"/>
          <p:nvPr/>
        </p:nvSpPr>
        <p:spPr>
          <a:xfrm>
            <a:off x="803787" y="968632"/>
            <a:ext cx="10760526" cy="2992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l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 pitchFamily="2" charset="77"/>
                <a:sym typeface="Helvetica Light"/>
              </a:rPr>
              <a:t>Hacer Zoom en las principales acciones de mercadeo 2022, para marca </a:t>
            </a:r>
            <a:r>
              <a:rPr kumimoji="0" lang="es-CO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 pitchFamily="2" charset="77"/>
                <a:sym typeface="Helvetica Light"/>
              </a:rPr>
              <a:t>Mobil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Mprint" panose="020B0803020204020204" pitchFamily="34" charset="0"/>
                <a:sym typeface="Helvetica Light"/>
              </a:rPr>
              <a:t>™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 pitchFamily="2" charset="77"/>
                <a:sym typeface="Helvetica Light"/>
              </a:rPr>
              <a:t> y Terpel. También para </a:t>
            </a:r>
            <a:r>
              <a:rPr kumimoji="0" lang="es-CO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 pitchFamily="2" charset="77"/>
                <a:sym typeface="Helvetica Light"/>
              </a:rPr>
              <a:t>Mobil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Mprint" panose="020B0803020204020204" pitchFamily="34" charset="0"/>
                <a:sym typeface="Helvetica Light"/>
              </a:rPr>
              <a:t> ™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 pitchFamily="2" charset="77"/>
                <a:sym typeface="Helvetica Light"/>
              </a:rPr>
              <a:t> B2B.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D093E818-F07A-4AF5-9273-FA21349C3A0F}"/>
                  </a:ext>
                </a:extLst>
              </p14:cNvPr>
              <p14:cNvContentPartPr/>
              <p14:nvPr/>
            </p14:nvContentPartPr>
            <p14:xfrm>
              <a:off x="1230751" y="2193462"/>
              <a:ext cx="9524" cy="9524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D093E818-F07A-4AF5-9273-FA21349C3A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551" y="1717262"/>
                <a:ext cx="952400" cy="952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71BD2500-3193-4851-9EB7-A0763F4DF79D}"/>
              </a:ext>
            </a:extLst>
          </p:cNvPr>
          <p:cNvSpPr/>
          <p:nvPr/>
        </p:nvSpPr>
        <p:spPr>
          <a:xfrm>
            <a:off x="4827840" y="2347672"/>
            <a:ext cx="1709552" cy="178449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FC76161-F20D-4A68-BC7C-73659B554804}"/>
              </a:ext>
            </a:extLst>
          </p:cNvPr>
          <p:cNvSpPr/>
          <p:nvPr/>
        </p:nvSpPr>
        <p:spPr>
          <a:xfrm>
            <a:off x="6842192" y="2334861"/>
            <a:ext cx="1268618" cy="70872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66F4D8D-7B0B-40E6-B5D5-FC3474D9825C}"/>
              </a:ext>
            </a:extLst>
          </p:cNvPr>
          <p:cNvSpPr/>
          <p:nvPr/>
        </p:nvSpPr>
        <p:spPr>
          <a:xfrm>
            <a:off x="6842192" y="3396489"/>
            <a:ext cx="1268618" cy="70872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4DD66BC-DC05-4611-B158-EA9F6DE2D840}"/>
              </a:ext>
            </a:extLst>
          </p:cNvPr>
          <p:cNvSpPr/>
          <p:nvPr/>
        </p:nvSpPr>
        <p:spPr>
          <a:xfrm>
            <a:off x="8415609" y="2306191"/>
            <a:ext cx="3393255" cy="179901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C8CE0B8-BD16-440F-A7C5-9DC043774B4D}"/>
              </a:ext>
            </a:extLst>
          </p:cNvPr>
          <p:cNvSpPr/>
          <p:nvPr/>
        </p:nvSpPr>
        <p:spPr>
          <a:xfrm>
            <a:off x="4830625" y="4428632"/>
            <a:ext cx="6978239" cy="179901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112752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063F5641-D3B0-F84A-88C6-D61D5F68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684F93F0-7DFF-6947-AAB6-A982481C69D5}"/>
              </a:ext>
            </a:extLst>
          </p:cNvPr>
          <p:cNvSpPr/>
          <p:nvPr/>
        </p:nvSpPr>
        <p:spPr>
          <a:xfrm>
            <a:off x="845956" y="1663980"/>
            <a:ext cx="3918226" cy="46850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O" sz="2000" dirty="0">
              <a:solidFill>
                <a:srgbClr val="FFFFFF"/>
              </a:solidFill>
              <a:sym typeface="Helvetica Light"/>
            </a:endParaRPr>
          </a:p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21A1F07-68FE-AB46-A6D7-B51D85F359D9}"/>
              </a:ext>
            </a:extLst>
          </p:cNvPr>
          <p:cNvSpPr/>
          <p:nvPr/>
        </p:nvSpPr>
        <p:spPr>
          <a:xfrm>
            <a:off x="4827840" y="1638952"/>
            <a:ext cx="1709553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18BC5A64-985F-A54F-ACAA-23FC8DF0BF35}"/>
              </a:ext>
            </a:extLst>
          </p:cNvPr>
          <p:cNvSpPr/>
          <p:nvPr/>
        </p:nvSpPr>
        <p:spPr>
          <a:xfrm>
            <a:off x="6825147" y="1638952"/>
            <a:ext cx="1285663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164FDA8F-804E-2E4C-B306-BE47619D829A}"/>
              </a:ext>
            </a:extLst>
          </p:cNvPr>
          <p:cNvSpPr/>
          <p:nvPr/>
        </p:nvSpPr>
        <p:spPr>
          <a:xfrm>
            <a:off x="8398565" y="1638952"/>
            <a:ext cx="3430576" cy="70872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" name="Redondear rectángulo de esquina del mismo lado 26">
            <a:extLst>
              <a:ext uri="{FF2B5EF4-FFF2-40B4-BE49-F238E27FC236}">
                <a16:creationId xmlns:a16="http://schemas.microsoft.com/office/drawing/2014/main" id="{03E1E485-C637-8644-A4B2-33DDBAC78297}"/>
              </a:ext>
            </a:extLst>
          </p:cNvPr>
          <p:cNvSpPr/>
          <p:nvPr/>
        </p:nvSpPr>
        <p:spPr>
          <a:xfrm>
            <a:off x="812800" y="1311121"/>
            <a:ext cx="11016342" cy="276999"/>
          </a:xfrm>
          <a:prstGeom prst="round2SameRect">
            <a:avLst/>
          </a:prstGeom>
          <a:solidFill>
            <a:srgbClr val="00114B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indent="0" algn="ctr" defTabSz="5503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2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2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830883"/>
            <a:ext cx="12192001" cy="37303"/>
          </a:xfrm>
          <a:prstGeom prst="rect">
            <a:avLst/>
          </a:prstGeom>
          <a:ln w="3175">
            <a:miter lim="400000"/>
          </a:ln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41CB105B-77BF-8F40-80FC-396CC1CE7229}"/>
              </a:ext>
            </a:extLst>
          </p:cNvPr>
          <p:cNvSpPr txBox="1">
            <a:spLocks/>
          </p:cNvSpPr>
          <p:nvPr/>
        </p:nvSpPr>
        <p:spPr>
          <a:xfrm>
            <a:off x="163595" y="-46321"/>
            <a:ext cx="3929434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Resultados 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927C32-BFCA-9041-A650-3F2597D71FB8}"/>
              </a:ext>
            </a:extLst>
          </p:cNvPr>
          <p:cNvSpPr/>
          <p:nvPr/>
        </p:nvSpPr>
        <p:spPr>
          <a:xfrm>
            <a:off x="4093029" y="1311121"/>
            <a:ext cx="4671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Resumen de acciones de mercadeo 2022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69914138-2356-444B-9337-C90BCF7E1C88}"/>
              </a:ext>
            </a:extLst>
          </p:cNvPr>
          <p:cNvSpPr txBox="1">
            <a:spLocks/>
          </p:cNvSpPr>
          <p:nvPr/>
        </p:nvSpPr>
        <p:spPr>
          <a:xfrm>
            <a:off x="4921182" y="1851841"/>
            <a:ext cx="1522867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/>
                <a:cs typeface="Arial"/>
              </a:rPr>
              <a:t>Objetivo</a:t>
            </a:r>
            <a:r>
              <a:rPr lang="es-CO" sz="1200" b="0" dirty="0">
                <a:solidFill>
                  <a:schemeClr val="bg1"/>
                </a:solidFill>
                <a:latin typeface="Terpel Sans"/>
                <a:cs typeface="Arial"/>
              </a:rPr>
              <a:t>. </a:t>
            </a:r>
            <a:endParaRPr lang="es-CO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rpel Sans" pitchFamily="2" charset="77"/>
              <a:cs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08146BF-3F3A-4647-A6F0-7DD221F3AA99}"/>
              </a:ext>
            </a:extLst>
          </p:cNvPr>
          <p:cNvSpPr/>
          <p:nvPr/>
        </p:nvSpPr>
        <p:spPr>
          <a:xfrm>
            <a:off x="8559191" y="1663741"/>
            <a:ext cx="309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Descripción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(Detalle el tipo de acción y describa su ejecución o mecánica)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E1622D5-2498-1F4A-9A51-6E290FDE8260}"/>
              </a:ext>
            </a:extLst>
          </p:cNvPr>
          <p:cNvSpPr/>
          <p:nvPr/>
        </p:nvSpPr>
        <p:spPr>
          <a:xfrm>
            <a:off x="1363388" y="3579898"/>
            <a:ext cx="2925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(Key visual)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2169701E-6CE6-4549-9701-7E1948AA9C9F}"/>
              </a:ext>
            </a:extLst>
          </p:cNvPr>
          <p:cNvSpPr txBox="1">
            <a:spLocks/>
          </p:cNvSpPr>
          <p:nvPr/>
        </p:nvSpPr>
        <p:spPr>
          <a:xfrm>
            <a:off x="6697831" y="1825053"/>
            <a:ext cx="1522867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Fecha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0E20EA88-FE14-114E-BAE9-121F3448258B}"/>
              </a:ext>
            </a:extLst>
          </p:cNvPr>
          <p:cNvSpPr/>
          <p:nvPr/>
        </p:nvSpPr>
        <p:spPr>
          <a:xfrm>
            <a:off x="6829807" y="3099477"/>
            <a:ext cx="1281003" cy="31265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84D03CF1-08DA-F04D-B1A9-8EA9F894990C}"/>
              </a:ext>
            </a:extLst>
          </p:cNvPr>
          <p:cNvSpPr txBox="1">
            <a:spLocks/>
          </p:cNvSpPr>
          <p:nvPr/>
        </p:nvSpPr>
        <p:spPr>
          <a:xfrm>
            <a:off x="6859108" y="3117306"/>
            <a:ext cx="1200312" cy="27699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7468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8461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255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Inversión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59705FB-75E8-2949-B312-8F1C2893BF99}"/>
              </a:ext>
            </a:extLst>
          </p:cNvPr>
          <p:cNvSpPr/>
          <p:nvPr/>
        </p:nvSpPr>
        <p:spPr>
          <a:xfrm>
            <a:off x="4827840" y="4228630"/>
            <a:ext cx="7001301" cy="272831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marL="0" marR="0" lvl="0" indent="0" algn="ctr" defTabSz="55033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516E700-A318-4C40-ACFC-4F1E48AF8EB1}"/>
              </a:ext>
            </a:extLst>
          </p:cNvPr>
          <p:cNvSpPr/>
          <p:nvPr/>
        </p:nvSpPr>
        <p:spPr>
          <a:xfrm>
            <a:off x="5992917" y="4224492"/>
            <a:ext cx="4671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KPI´s</a:t>
            </a: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rpel Sans" pitchFamily="2" charset="77"/>
                <a:cs typeface="Arial"/>
              </a:rPr>
              <a:t> y cumplimientos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7962AB-0DCC-4887-85E0-F5EC36AB76C0}"/>
              </a:ext>
            </a:extLst>
          </p:cNvPr>
          <p:cNvSpPr txBox="1"/>
          <p:nvPr/>
        </p:nvSpPr>
        <p:spPr>
          <a:xfrm>
            <a:off x="803787" y="968632"/>
            <a:ext cx="10760526" cy="2992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866" tIns="33866" rIns="33866" bIns="33866" numCol="1" spcCol="38100" rtlCol="0" anchor="ctr">
            <a:spAutoFit/>
          </a:bodyPr>
          <a:lstStyle/>
          <a:p>
            <a:pPr defTabSz="550333" hangingPunct="0">
              <a:defRPr/>
            </a:pP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/>
                <a:sym typeface="Helvetica Light"/>
              </a:rPr>
              <a:t>Hacer Zoom en las principales acciones de mercadeo 2022, para marca </a:t>
            </a:r>
            <a:r>
              <a:rPr kumimoji="0" lang="es-CO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/>
                <a:sym typeface="Helvetica Light"/>
              </a:rPr>
              <a:t>Mobil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Mprint"/>
                <a:sym typeface="Helvetica Light"/>
              </a:rPr>
              <a:t>™</a:t>
            </a:r>
            <a:r>
              <a:rPr lang="es-CO" sz="1500" dirty="0">
                <a:solidFill>
                  <a:srgbClr val="000000"/>
                </a:solidFill>
                <a:latin typeface="EMprint"/>
                <a:sym typeface="Helvetica Light"/>
              </a:rPr>
              <a:t> </a:t>
            </a:r>
            <a:r>
              <a:rPr kumimoji="0" lang="es-CO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rpel Sans"/>
                <a:sym typeface="Helvetica Light"/>
              </a:rPr>
              <a:t>B2B.</a:t>
            </a:r>
            <a:r>
              <a:rPr lang="es-CO" sz="1500" dirty="0">
                <a:solidFill>
                  <a:srgbClr val="000000"/>
                </a:solidFill>
                <a:latin typeface="Terpel Sans"/>
                <a:sym typeface="Helvetica Light"/>
              </a:rPr>
              <a:t> </a:t>
            </a: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rpel Sans" pitchFamily="2" charset="77"/>
              <a:sym typeface="Helvetica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D093E818-F07A-4AF5-9273-FA21349C3A0F}"/>
                  </a:ext>
                </a:extLst>
              </p14:cNvPr>
              <p14:cNvContentPartPr/>
              <p14:nvPr/>
            </p14:nvContentPartPr>
            <p14:xfrm>
              <a:off x="1230751" y="2193462"/>
              <a:ext cx="9524" cy="9524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D093E818-F07A-4AF5-9273-FA21349C3A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551" y="1717262"/>
                <a:ext cx="952400" cy="952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71BD2500-3193-4851-9EB7-A0763F4DF79D}"/>
              </a:ext>
            </a:extLst>
          </p:cNvPr>
          <p:cNvSpPr/>
          <p:nvPr/>
        </p:nvSpPr>
        <p:spPr>
          <a:xfrm>
            <a:off x="4827840" y="2347672"/>
            <a:ext cx="1709552" cy="178449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FC76161-F20D-4A68-BC7C-73659B554804}"/>
              </a:ext>
            </a:extLst>
          </p:cNvPr>
          <p:cNvSpPr/>
          <p:nvPr/>
        </p:nvSpPr>
        <p:spPr>
          <a:xfrm>
            <a:off x="6842192" y="2334861"/>
            <a:ext cx="1268618" cy="70872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066F4D8D-7B0B-40E6-B5D5-FC3474D9825C}"/>
              </a:ext>
            </a:extLst>
          </p:cNvPr>
          <p:cNvSpPr/>
          <p:nvPr/>
        </p:nvSpPr>
        <p:spPr>
          <a:xfrm>
            <a:off x="6842192" y="3396489"/>
            <a:ext cx="1268618" cy="708720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4DD66BC-DC05-4611-B158-EA9F6DE2D840}"/>
              </a:ext>
            </a:extLst>
          </p:cNvPr>
          <p:cNvSpPr/>
          <p:nvPr/>
        </p:nvSpPr>
        <p:spPr>
          <a:xfrm>
            <a:off x="8415609" y="2306191"/>
            <a:ext cx="3393255" cy="179901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9C8CE0B8-BD16-440F-A7C5-9DC043774B4D}"/>
              </a:ext>
            </a:extLst>
          </p:cNvPr>
          <p:cNvSpPr/>
          <p:nvPr/>
        </p:nvSpPr>
        <p:spPr>
          <a:xfrm>
            <a:off x="4830625" y="4428632"/>
            <a:ext cx="6978239" cy="1799017"/>
          </a:xfrm>
          <a:prstGeom prst="rect">
            <a:avLst/>
          </a:prstGeom>
          <a:noFill/>
          <a:ln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C5871-D3E3-E212-8868-2E32E928CCB7}"/>
              </a:ext>
            </a:extLst>
          </p:cNvPr>
          <p:cNvSpPr txBox="1"/>
          <p:nvPr/>
        </p:nvSpPr>
        <p:spPr>
          <a:xfrm>
            <a:off x="4765040" y="256032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>
                <a:solidFill>
                  <a:srgbClr val="7F7F7F"/>
                </a:solidFill>
                <a:latin typeface="Terpel Sans"/>
              </a:rPr>
              <a:t>Sector industrial: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1F4732-201E-2AAE-8F44-08DFD75D60A2}"/>
              </a:ext>
            </a:extLst>
          </p:cNvPr>
          <p:cNvSpPr txBox="1"/>
          <p:nvPr/>
        </p:nvSpPr>
        <p:spPr>
          <a:xfrm>
            <a:off x="4765039" y="296672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>
                <a:solidFill>
                  <a:srgbClr val="7F7F7F"/>
                </a:solidFill>
                <a:latin typeface="Terpel Sans"/>
              </a:rPr>
              <a:t>Foco producto: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9B72A-611E-0DB8-3D5A-D035065ED5DE}"/>
              </a:ext>
            </a:extLst>
          </p:cNvPr>
          <p:cNvSpPr txBox="1"/>
          <p:nvPr/>
        </p:nvSpPr>
        <p:spPr>
          <a:xfrm>
            <a:off x="4765039" y="339343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>
                <a:solidFill>
                  <a:srgbClr val="7F7F7F"/>
                </a:solidFill>
                <a:latin typeface="Terpel Sans"/>
              </a:rPr>
              <a:t>Foco Servicio: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300C80-8F69-DBEF-3CC1-99D6C95D894A}"/>
              </a:ext>
            </a:extLst>
          </p:cNvPr>
          <p:cNvSpPr txBox="1"/>
          <p:nvPr/>
        </p:nvSpPr>
        <p:spPr>
          <a:xfrm>
            <a:off x="4765039" y="467359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 err="1">
                <a:solidFill>
                  <a:srgbClr val="7F7F7F"/>
                </a:solidFill>
                <a:latin typeface="Terpel Sans"/>
              </a:rPr>
              <a:t>Galonaje</a:t>
            </a:r>
            <a:r>
              <a:rPr lang="es-CO" sz="1100" dirty="0">
                <a:solidFill>
                  <a:srgbClr val="7F7F7F"/>
                </a:solidFill>
                <a:latin typeface="Terpel Sans"/>
              </a:rPr>
              <a:t> blindado en galones: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013AB-C319-829A-8B67-F005869636B9}"/>
              </a:ext>
            </a:extLst>
          </p:cNvPr>
          <p:cNvSpPr txBox="1"/>
          <p:nvPr/>
        </p:nvSpPr>
        <p:spPr>
          <a:xfrm>
            <a:off x="4765039" y="519175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 err="1">
                <a:solidFill>
                  <a:srgbClr val="7F7F7F"/>
                </a:solidFill>
                <a:latin typeface="Terpel Sans"/>
              </a:rPr>
              <a:t>Galonaje</a:t>
            </a:r>
            <a:r>
              <a:rPr lang="es-CO" sz="1100" dirty="0">
                <a:solidFill>
                  <a:srgbClr val="7F7F7F"/>
                </a:solidFill>
                <a:latin typeface="Terpel Sans"/>
              </a:rPr>
              <a:t> nuevo en galones:</a:t>
            </a:r>
            <a:endParaRPr lang="en-US" sz="1100" dirty="0">
              <a:solidFill>
                <a:srgbClr val="7F7F7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AEED2-D9C2-1C88-5BF3-22282C36456A}"/>
              </a:ext>
            </a:extLst>
          </p:cNvPr>
          <p:cNvSpPr txBox="1"/>
          <p:nvPr/>
        </p:nvSpPr>
        <p:spPr>
          <a:xfrm>
            <a:off x="4765038" y="5699758"/>
            <a:ext cx="615696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100" dirty="0">
                <a:solidFill>
                  <a:srgbClr val="7F7F7F"/>
                </a:solidFill>
                <a:latin typeface="Terpel Sans"/>
              </a:rPr>
              <a:t>Etapa del pipeline en la que se encuentran los asistentes o involucrados en la actividad::</a:t>
            </a:r>
          </a:p>
        </p:txBody>
      </p:sp>
    </p:spTree>
    <p:extLst>
      <p:ext uri="{BB962C8B-B14F-4D97-AF65-F5344CB8AC3E}">
        <p14:creationId xmlns:p14="http://schemas.microsoft.com/office/powerpoint/2010/main" val="40178219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A4339815-11B2-4421-82DD-6540D25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2074658"/>
            <a:ext cx="3100039" cy="490654"/>
          </a:xfrm>
          <a:prstGeom prst="round2Same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latin typeface="Terpel Sans" pitchFamily="2" charset="77"/>
              </a:rPr>
              <a:t>ITEM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Cantidad año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24EEF3-2AC2-AB45-B569-600093943D92}"/>
              </a:ext>
            </a:extLst>
          </p:cNvPr>
          <p:cNvSpPr/>
          <p:nvPr/>
        </p:nvSpPr>
        <p:spPr>
          <a:xfrm>
            <a:off x="6581081" y="2074658"/>
            <a:ext cx="2272990" cy="490654"/>
          </a:xfrm>
          <a:prstGeom prst="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latin typeface="Terpel Sans" pitchFamily="2" charset="77"/>
              </a:rPr>
              <a:t># Clientes impactados</a:t>
            </a:r>
            <a:endParaRPr lang="es-CO" sz="1400" b="1" dirty="0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2626644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Terpel Sans" pitchFamily="2" charset="77"/>
              </a:rPr>
              <a:t>Eventos de relacionamiento, vistas CDT o planta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58564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Terpel Sans" pitchFamily="2" charset="77"/>
              </a:rPr>
              <a:t>Generación de HIPOP o </a:t>
            </a:r>
            <a:r>
              <a:rPr lang="es-MX" sz="1600" b="1" dirty="0" err="1">
                <a:latin typeface="Terpel Sans" pitchFamily="2" charset="77"/>
              </a:rPr>
              <a:t>POPs</a:t>
            </a:r>
            <a:endParaRPr lang="es-MX" sz="1600" b="1" dirty="0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53907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latin typeface="Terpel Sans" pitchFamily="2" charset="77"/>
              </a:rPr>
              <a:t>Plan primera monta o plan prueba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C0EE15-AA4F-784E-A8E4-C57CAFCDCFDD}"/>
              </a:ext>
            </a:extLst>
          </p:cNvPr>
          <p:cNvSpPr/>
          <p:nvPr/>
        </p:nvSpPr>
        <p:spPr>
          <a:xfrm>
            <a:off x="6592233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FE3254-E0E6-5A40-A51A-BB61DB748E35}"/>
              </a:ext>
            </a:extLst>
          </p:cNvPr>
          <p:cNvSpPr/>
          <p:nvPr/>
        </p:nvSpPr>
        <p:spPr>
          <a:xfrm>
            <a:off x="6592233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1A16A7-A5FC-2840-AE2E-AC5EB025B78B}"/>
              </a:ext>
            </a:extLst>
          </p:cNvPr>
          <p:cNvSpPr/>
          <p:nvPr/>
        </p:nvSpPr>
        <p:spPr>
          <a:xfrm>
            <a:off x="6592232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103970" y="1246900"/>
            <a:ext cx="1008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los resultados de </a:t>
            </a:r>
            <a:r>
              <a:rPr lang="es-CO" b="1" dirty="0" err="1"/>
              <a:t>Mobil</a:t>
            </a:r>
            <a:r>
              <a:rPr lang="es-CO" b="1" dirty="0"/>
              <a:t> B2B en la ejecución  en los siguientes ITEMS del 2022</a:t>
            </a:r>
          </a:p>
        </p:txBody>
      </p:sp>
    </p:spTree>
    <p:extLst>
      <p:ext uri="{BB962C8B-B14F-4D97-AF65-F5344CB8AC3E}">
        <p14:creationId xmlns:p14="http://schemas.microsoft.com/office/powerpoint/2010/main" val="206478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A4339815-11B2-4421-82DD-6540D25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" b="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2074658"/>
            <a:ext cx="3100039" cy="490654"/>
          </a:xfrm>
          <a:prstGeom prst="round2Same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latin typeface="Terpel Sans" pitchFamily="2" charset="77"/>
              </a:rPr>
              <a:t>ITEM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Cantidad año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24EEF3-2AC2-AB45-B569-600093943D92}"/>
              </a:ext>
            </a:extLst>
          </p:cNvPr>
          <p:cNvSpPr/>
          <p:nvPr/>
        </p:nvSpPr>
        <p:spPr>
          <a:xfrm>
            <a:off x="6581081" y="2074658"/>
            <a:ext cx="2272990" cy="490654"/>
          </a:xfrm>
          <a:prstGeom prst="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# PDV impactados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2626644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Avisos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58564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Exhibidores en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53907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Actividades de </a:t>
            </a:r>
          </a:p>
          <a:p>
            <a:pPr algn="ctr"/>
            <a:r>
              <a:rPr lang="es-MX" sz="1600" b="1">
                <a:latin typeface="Terpel Sans" pitchFamily="2" charset="77"/>
              </a:rPr>
              <a:t>rotación en calle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C0EE15-AA4F-784E-A8E4-C57CAFCDCFDD}"/>
              </a:ext>
            </a:extLst>
          </p:cNvPr>
          <p:cNvSpPr/>
          <p:nvPr/>
        </p:nvSpPr>
        <p:spPr>
          <a:xfrm>
            <a:off x="6592233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FE3254-E0E6-5A40-A51A-BB61DB748E35}"/>
              </a:ext>
            </a:extLst>
          </p:cNvPr>
          <p:cNvSpPr/>
          <p:nvPr/>
        </p:nvSpPr>
        <p:spPr>
          <a:xfrm>
            <a:off x="6592233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1A16A7-A5FC-2840-AE2E-AC5EB025B78B}"/>
              </a:ext>
            </a:extLst>
          </p:cNvPr>
          <p:cNvSpPr/>
          <p:nvPr/>
        </p:nvSpPr>
        <p:spPr>
          <a:xfrm>
            <a:off x="6592232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103970" y="1246900"/>
            <a:ext cx="1008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los resultados de </a:t>
            </a:r>
            <a:r>
              <a:rPr lang="es-CO" b="1" dirty="0" err="1"/>
              <a:t>Mobil</a:t>
            </a:r>
            <a:r>
              <a:rPr lang="es-CO" b="1" dirty="0"/>
              <a:t> B2C en la ejecución en los siguientes ITEMS del 2022</a:t>
            </a:r>
          </a:p>
        </p:txBody>
      </p:sp>
    </p:spTree>
    <p:extLst>
      <p:ext uri="{BB962C8B-B14F-4D97-AF65-F5344CB8AC3E}">
        <p14:creationId xmlns:p14="http://schemas.microsoft.com/office/powerpoint/2010/main" val="58941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o 23">
            <a:extLst>
              <a:ext uri="{FF2B5EF4-FFF2-40B4-BE49-F238E27FC236}">
                <a16:creationId xmlns:a16="http://schemas.microsoft.com/office/drawing/2014/main" id="{7705032E-3DF1-4C27-BA55-8A5084A8F7C3}"/>
              </a:ext>
            </a:extLst>
          </p:cNvPr>
          <p:cNvGrpSpPr/>
          <p:nvPr/>
        </p:nvGrpSpPr>
        <p:grpSpPr>
          <a:xfrm>
            <a:off x="14512" y="-1403"/>
            <a:ext cx="12192000" cy="6858000"/>
            <a:chOff x="0" y="0"/>
            <a:chExt cx="12192000" cy="6858000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5A440B2-7441-49EA-BF67-E44A123C3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340"/>
            <a:stretch/>
          </p:blipFill>
          <p:spPr>
            <a:xfrm>
              <a:off x="0" y="0"/>
              <a:ext cx="2275050" cy="685800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8A74299-52C0-4B5C-B37C-633011A10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0" y="0"/>
              <a:ext cx="381000" cy="55626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7F5B7FB3-01BC-4212-B243-95BCD53CC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6731" y="6359322"/>
              <a:ext cx="915865" cy="264967"/>
            </a:xfrm>
            <a:prstGeom prst="rect">
              <a:avLst/>
            </a:prstGeom>
          </p:spPr>
        </p:pic>
      </p:grpSp>
      <p:sp>
        <p:nvSpPr>
          <p:cNvPr id="5" name="Redondear rectángulo de esquina del mismo lado 4">
            <a:extLst>
              <a:ext uri="{FF2B5EF4-FFF2-40B4-BE49-F238E27FC236}">
                <a16:creationId xmlns:a16="http://schemas.microsoft.com/office/drawing/2014/main" id="{EF6FB108-4FA8-9946-8628-98D3D1C597D0}"/>
              </a:ext>
            </a:extLst>
          </p:cNvPr>
          <p:cNvSpPr/>
          <p:nvPr/>
        </p:nvSpPr>
        <p:spPr>
          <a:xfrm>
            <a:off x="1103971" y="2074658"/>
            <a:ext cx="3100039" cy="490654"/>
          </a:xfrm>
          <a:prstGeom prst="round2Same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>
                <a:latin typeface="Terpel Sans" pitchFamily="2" charset="77"/>
              </a:rPr>
              <a:t>ITEM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6206E58-661D-884D-8643-883475932DE7}"/>
              </a:ext>
            </a:extLst>
          </p:cNvPr>
          <p:cNvSpPr/>
          <p:nvPr/>
        </p:nvSpPr>
        <p:spPr>
          <a:xfrm>
            <a:off x="4261626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Cantidad año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B24EEF3-2AC2-AB45-B569-600093943D92}"/>
              </a:ext>
            </a:extLst>
          </p:cNvPr>
          <p:cNvSpPr/>
          <p:nvPr/>
        </p:nvSpPr>
        <p:spPr>
          <a:xfrm>
            <a:off x="6581081" y="2074658"/>
            <a:ext cx="2272990" cy="490654"/>
          </a:xfrm>
          <a:prstGeom prst="rect">
            <a:avLst/>
          </a:prstGeom>
          <a:solidFill>
            <a:srgbClr val="001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# PDV impactados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BF9D47-DC4D-6447-B397-202279E4323A}"/>
              </a:ext>
            </a:extLst>
          </p:cNvPr>
          <p:cNvSpPr/>
          <p:nvPr/>
        </p:nvSpPr>
        <p:spPr>
          <a:xfrm>
            <a:off x="8900532" y="2074658"/>
            <a:ext cx="2272990" cy="490654"/>
          </a:xfrm>
          <a:prstGeom prst="rect">
            <a:avLst/>
          </a:prstGeom>
          <a:solidFill>
            <a:srgbClr val="FF1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latin typeface="Terpel Sans" pitchFamily="2" charset="77"/>
              </a:rPr>
              <a:t>Inv estimada</a:t>
            </a:r>
            <a:endParaRPr lang="es-CO" sz="1400" b="1">
              <a:latin typeface="Terpel Sans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804D0F-4FC2-C74D-BBBA-16C07BFC9E45}"/>
              </a:ext>
            </a:extLst>
          </p:cNvPr>
          <p:cNvSpPr/>
          <p:nvPr/>
        </p:nvSpPr>
        <p:spPr>
          <a:xfrm>
            <a:off x="1103971" y="2626644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Avisos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50F85F-9C1C-D44E-8C50-3E440AAAD062}"/>
              </a:ext>
            </a:extLst>
          </p:cNvPr>
          <p:cNvSpPr/>
          <p:nvPr/>
        </p:nvSpPr>
        <p:spPr>
          <a:xfrm>
            <a:off x="1103971" y="358564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Exhibidores en PDV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C9AE625-FE78-2C45-8A02-DAF4C110ACB0}"/>
              </a:ext>
            </a:extLst>
          </p:cNvPr>
          <p:cNvSpPr/>
          <p:nvPr/>
        </p:nvSpPr>
        <p:spPr>
          <a:xfrm>
            <a:off x="1103970" y="4539078"/>
            <a:ext cx="3100039" cy="90324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>
                <a:latin typeface="Terpel Sans" pitchFamily="2" charset="77"/>
              </a:rPr>
              <a:t>Actividades de </a:t>
            </a:r>
          </a:p>
          <a:p>
            <a:pPr algn="ctr"/>
            <a:r>
              <a:rPr lang="es-MX" sz="1600" b="1">
                <a:latin typeface="Terpel Sans" pitchFamily="2" charset="77"/>
              </a:rPr>
              <a:t>rotación en calle</a:t>
            </a:r>
            <a:endParaRPr lang="es-CO" sz="1600" b="1">
              <a:latin typeface="Terpel Sans" pitchFamily="2" charset="77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C5245B8-11A1-7A4B-9951-241906EF4E2D}"/>
              </a:ext>
            </a:extLst>
          </p:cNvPr>
          <p:cNvSpPr/>
          <p:nvPr/>
        </p:nvSpPr>
        <p:spPr>
          <a:xfrm>
            <a:off x="4261627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238C1D-BFF0-0E41-8CBF-2DB9FDF0E7C3}"/>
              </a:ext>
            </a:extLst>
          </p:cNvPr>
          <p:cNvSpPr/>
          <p:nvPr/>
        </p:nvSpPr>
        <p:spPr>
          <a:xfrm>
            <a:off x="4261627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3138B47-8657-8D41-A6A5-CFA2498CBC12}"/>
              </a:ext>
            </a:extLst>
          </p:cNvPr>
          <p:cNvSpPr/>
          <p:nvPr/>
        </p:nvSpPr>
        <p:spPr>
          <a:xfrm>
            <a:off x="4261626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3C0EE15-AA4F-784E-A8E4-C57CAFCDCFDD}"/>
              </a:ext>
            </a:extLst>
          </p:cNvPr>
          <p:cNvSpPr/>
          <p:nvPr/>
        </p:nvSpPr>
        <p:spPr>
          <a:xfrm>
            <a:off x="6592233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BFE3254-E0E6-5A40-A51A-BB61DB748E35}"/>
              </a:ext>
            </a:extLst>
          </p:cNvPr>
          <p:cNvSpPr/>
          <p:nvPr/>
        </p:nvSpPr>
        <p:spPr>
          <a:xfrm>
            <a:off x="6592233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21A16A7-A5FC-2840-AE2E-AC5EB025B78B}"/>
              </a:ext>
            </a:extLst>
          </p:cNvPr>
          <p:cNvSpPr/>
          <p:nvPr/>
        </p:nvSpPr>
        <p:spPr>
          <a:xfrm>
            <a:off x="6592232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114FB55-D7CB-CB4D-A1AE-DC7D9E2034FB}"/>
              </a:ext>
            </a:extLst>
          </p:cNvPr>
          <p:cNvSpPr/>
          <p:nvPr/>
        </p:nvSpPr>
        <p:spPr>
          <a:xfrm>
            <a:off x="8917261" y="2626644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E96A56D-7724-DB40-A50E-0662436B23F6}"/>
              </a:ext>
            </a:extLst>
          </p:cNvPr>
          <p:cNvSpPr/>
          <p:nvPr/>
        </p:nvSpPr>
        <p:spPr>
          <a:xfrm>
            <a:off x="8917261" y="358564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17867843-5983-6443-8FFA-866FF74C773D}"/>
              </a:ext>
            </a:extLst>
          </p:cNvPr>
          <p:cNvSpPr/>
          <p:nvPr/>
        </p:nvSpPr>
        <p:spPr>
          <a:xfrm>
            <a:off x="8917260" y="4539078"/>
            <a:ext cx="2272989" cy="9032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DB4908-FAE2-4801-A449-BBD850B75165}"/>
              </a:ext>
            </a:extLst>
          </p:cNvPr>
          <p:cNvSpPr txBox="1"/>
          <p:nvPr/>
        </p:nvSpPr>
        <p:spPr>
          <a:xfrm>
            <a:off x="1103970" y="1246900"/>
            <a:ext cx="10086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Indique los resultados de Terpel B2C en la ejecución en los siguientes ITEMS del 2022</a:t>
            </a:r>
          </a:p>
        </p:txBody>
      </p:sp>
    </p:spTree>
    <p:extLst>
      <p:ext uri="{BB962C8B-B14F-4D97-AF65-F5344CB8AC3E}">
        <p14:creationId xmlns:p14="http://schemas.microsoft.com/office/powerpoint/2010/main" val="81499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32793943-384F-9E46-B04A-8D22F7B12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41CB105B-77BF-8F40-80FC-396CC1CE7229}"/>
              </a:ext>
            </a:extLst>
          </p:cNvPr>
          <p:cNvSpPr txBox="1">
            <a:spLocks/>
          </p:cNvSpPr>
          <p:nvPr/>
        </p:nvSpPr>
        <p:spPr>
          <a:xfrm>
            <a:off x="293280" y="127344"/>
            <a:ext cx="5326745" cy="7547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tIns="60959" rIns="60959" bIns="6095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1714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429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143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858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572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287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0015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371600" algn="ctr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Terpel Sans ExtraBold" pitchFamily="2" charset="77"/>
                <a:cs typeface="Arial"/>
                <a:sym typeface="Calibri Light"/>
              </a:rPr>
              <a:t>Visión general del mercado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8518395-5911-B746-9ECF-1D584D8BCCA5}"/>
              </a:ext>
            </a:extLst>
          </p:cNvPr>
          <p:cNvGrpSpPr/>
          <p:nvPr/>
        </p:nvGrpSpPr>
        <p:grpSpPr>
          <a:xfrm>
            <a:off x="921817" y="1328308"/>
            <a:ext cx="10493511" cy="4201383"/>
            <a:chOff x="841828" y="1291443"/>
            <a:chExt cx="11023601" cy="4413620"/>
          </a:xfrm>
        </p:grpSpPr>
        <p:sp>
          <p:nvSpPr>
            <p:cNvPr id="5" name="Redondear rectángulo de esquina del mismo lado 4">
              <a:extLst>
                <a:ext uri="{FF2B5EF4-FFF2-40B4-BE49-F238E27FC236}">
                  <a16:creationId xmlns:a16="http://schemas.microsoft.com/office/drawing/2014/main" id="{050B0CC5-73AC-E74D-AA48-187062D63683}"/>
                </a:ext>
              </a:extLst>
            </p:cNvPr>
            <p:cNvSpPr/>
            <p:nvPr/>
          </p:nvSpPr>
          <p:spPr>
            <a:xfrm>
              <a:off x="841828" y="1291443"/>
              <a:ext cx="11016342" cy="683947"/>
            </a:xfrm>
            <a:prstGeom prst="round2SameRect">
              <a:avLst/>
            </a:prstGeom>
            <a:solidFill>
              <a:srgbClr val="00114B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5930763-B232-7B49-A1EA-AA46F3857D49}"/>
                </a:ext>
              </a:extLst>
            </p:cNvPr>
            <p:cNvSpPr/>
            <p:nvPr/>
          </p:nvSpPr>
          <p:spPr>
            <a:xfrm>
              <a:off x="841828" y="2082741"/>
              <a:ext cx="3251201" cy="6839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lumMod val="85000"/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A2A6784-E2E1-984D-99D3-FB9E1B8FA56E}"/>
                </a:ext>
              </a:extLst>
            </p:cNvPr>
            <p:cNvSpPr/>
            <p:nvPr/>
          </p:nvSpPr>
          <p:spPr>
            <a:xfrm>
              <a:off x="4787663" y="2082741"/>
              <a:ext cx="3251201" cy="6839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lumMod val="85000"/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1353A89-300E-2949-B05D-9ACDD6DE2C87}"/>
                </a:ext>
              </a:extLst>
            </p:cNvPr>
            <p:cNvSpPr/>
            <p:nvPr/>
          </p:nvSpPr>
          <p:spPr>
            <a:xfrm>
              <a:off x="8614228" y="2082741"/>
              <a:ext cx="3251201" cy="6839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chemeClr val="bg1">
                  <a:lumMod val="85000"/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5503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97927C32-BFCA-9041-A650-3F2597D71FB8}"/>
                </a:ext>
              </a:extLst>
            </p:cNvPr>
            <p:cNvSpPr/>
            <p:nvPr/>
          </p:nvSpPr>
          <p:spPr>
            <a:xfrm>
              <a:off x="3249386" y="1402585"/>
              <a:ext cx="646232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rpel Sans ExtraBold" pitchFamily="2" charset="77"/>
                  <a:cs typeface="Arial"/>
                </a:rPr>
                <a:t>Características de los segmentos en el ADME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(demografía, comportamientos de compra y consumo, intereses, </a:t>
              </a:r>
              <a:r>
                <a:rPr kumimoji="0" lang="es-CO" sz="1200" b="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etc</a:t>
              </a:r>
              <a:r>
                <a:rPr kumimoji="0" lang="es-CO" sz="1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)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65DF6CC-402F-D645-8DB5-714217156882}"/>
                </a:ext>
              </a:extLst>
            </p:cNvPr>
            <p:cNvSpPr/>
            <p:nvPr/>
          </p:nvSpPr>
          <p:spPr>
            <a:xfrm>
              <a:off x="1771385" y="2311799"/>
              <a:ext cx="1478001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PCMO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35AB1E89-4DA4-434A-B410-161F48C48796}"/>
                </a:ext>
              </a:extLst>
            </p:cNvPr>
            <p:cNvSpPr/>
            <p:nvPr/>
          </p:nvSpPr>
          <p:spPr>
            <a:xfrm>
              <a:off x="5689600" y="2311799"/>
              <a:ext cx="1478001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MCO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7D51425A-89E1-9F44-8D83-EBEE42F0FEC3}"/>
                </a:ext>
              </a:extLst>
            </p:cNvPr>
            <p:cNvSpPr/>
            <p:nvPr/>
          </p:nvSpPr>
          <p:spPr>
            <a:xfrm>
              <a:off x="9497720" y="2311799"/>
              <a:ext cx="1478001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erpel Sans" pitchFamily="2" charset="77"/>
                  <a:cs typeface="Arial"/>
                </a:rPr>
                <a:t>CVL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D3742D45-5784-804F-8AA0-DC5B47C1F015}"/>
                </a:ext>
              </a:extLst>
            </p:cNvPr>
            <p:cNvSpPr/>
            <p:nvPr/>
          </p:nvSpPr>
          <p:spPr>
            <a:xfrm>
              <a:off x="841828" y="2862470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6E1F35E4-B9F7-3748-BA85-9C097535AE94}"/>
                </a:ext>
              </a:extLst>
            </p:cNvPr>
            <p:cNvSpPr/>
            <p:nvPr/>
          </p:nvSpPr>
          <p:spPr>
            <a:xfrm>
              <a:off x="4787662" y="2862470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4465092-75B4-1B4F-BEEA-168332F34979}"/>
                </a:ext>
              </a:extLst>
            </p:cNvPr>
            <p:cNvSpPr/>
            <p:nvPr/>
          </p:nvSpPr>
          <p:spPr>
            <a:xfrm>
              <a:off x="8614227" y="2862470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4D6BF3C1-4F39-2947-B918-C074274C10F4}"/>
                </a:ext>
              </a:extLst>
            </p:cNvPr>
            <p:cNvSpPr/>
            <p:nvPr/>
          </p:nvSpPr>
          <p:spPr>
            <a:xfrm>
              <a:off x="841828" y="3279914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AD0BB65D-38AF-144A-B675-1BA185D8CD6C}"/>
                </a:ext>
              </a:extLst>
            </p:cNvPr>
            <p:cNvSpPr/>
            <p:nvPr/>
          </p:nvSpPr>
          <p:spPr>
            <a:xfrm>
              <a:off x="4787662" y="3279914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3E311B6-1F7B-7349-AB07-0E7162E09C65}"/>
                </a:ext>
              </a:extLst>
            </p:cNvPr>
            <p:cNvSpPr/>
            <p:nvPr/>
          </p:nvSpPr>
          <p:spPr>
            <a:xfrm>
              <a:off x="8614227" y="3279914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492D26AA-967A-D64F-9455-DF5AA41EAEA2}"/>
                </a:ext>
              </a:extLst>
            </p:cNvPr>
            <p:cNvSpPr/>
            <p:nvPr/>
          </p:nvSpPr>
          <p:spPr>
            <a:xfrm>
              <a:off x="841828" y="3697358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B924A614-5801-CD42-AD46-65CFE77E4F21}"/>
                </a:ext>
              </a:extLst>
            </p:cNvPr>
            <p:cNvSpPr/>
            <p:nvPr/>
          </p:nvSpPr>
          <p:spPr>
            <a:xfrm>
              <a:off x="4787662" y="3697358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1BAB3486-7FCF-2B41-839E-24CB95DED958}"/>
                </a:ext>
              </a:extLst>
            </p:cNvPr>
            <p:cNvSpPr/>
            <p:nvPr/>
          </p:nvSpPr>
          <p:spPr>
            <a:xfrm>
              <a:off x="8614227" y="3697358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76A18EFD-EA36-3249-81C4-31791BAEE121}"/>
                </a:ext>
              </a:extLst>
            </p:cNvPr>
            <p:cNvSpPr/>
            <p:nvPr/>
          </p:nvSpPr>
          <p:spPr>
            <a:xfrm>
              <a:off x="841828" y="4104863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AB5E82F5-CC4C-BB4E-8699-9E8291A3371E}"/>
                </a:ext>
              </a:extLst>
            </p:cNvPr>
            <p:cNvSpPr/>
            <p:nvPr/>
          </p:nvSpPr>
          <p:spPr>
            <a:xfrm>
              <a:off x="4787662" y="4104863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AAA3C6D4-2D62-E049-A082-28557A38148D}"/>
                </a:ext>
              </a:extLst>
            </p:cNvPr>
            <p:cNvSpPr/>
            <p:nvPr/>
          </p:nvSpPr>
          <p:spPr>
            <a:xfrm>
              <a:off x="8614227" y="4104863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6FE7D521-AA6F-3A47-8B23-0ED103804CC2}"/>
                </a:ext>
              </a:extLst>
            </p:cNvPr>
            <p:cNvSpPr/>
            <p:nvPr/>
          </p:nvSpPr>
          <p:spPr>
            <a:xfrm>
              <a:off x="841828" y="4522307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348FD073-4D33-2F4B-A634-FB0AF7DA97A1}"/>
                </a:ext>
              </a:extLst>
            </p:cNvPr>
            <p:cNvSpPr/>
            <p:nvPr/>
          </p:nvSpPr>
          <p:spPr>
            <a:xfrm>
              <a:off x="4787662" y="4522307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42EBE2FD-1DB1-E943-82E0-10842B90A903}"/>
                </a:ext>
              </a:extLst>
            </p:cNvPr>
            <p:cNvSpPr/>
            <p:nvPr/>
          </p:nvSpPr>
          <p:spPr>
            <a:xfrm>
              <a:off x="8614227" y="4522307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Rectángulo 46">
              <a:extLst>
                <a:ext uri="{FF2B5EF4-FFF2-40B4-BE49-F238E27FC236}">
                  <a16:creationId xmlns:a16="http://schemas.microsoft.com/office/drawing/2014/main" id="{B67ADE42-4BF3-BB4A-9859-18C4BCA2C3B5}"/>
                </a:ext>
              </a:extLst>
            </p:cNvPr>
            <p:cNvSpPr/>
            <p:nvPr/>
          </p:nvSpPr>
          <p:spPr>
            <a:xfrm>
              <a:off x="841828" y="4929811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AE98FD53-1EC5-2D4B-9824-F2E2B902DBEF}"/>
                </a:ext>
              </a:extLst>
            </p:cNvPr>
            <p:cNvSpPr/>
            <p:nvPr/>
          </p:nvSpPr>
          <p:spPr>
            <a:xfrm>
              <a:off x="4787662" y="4929811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B35268AA-35C2-5C41-92C5-2A69A1018C1E}"/>
                </a:ext>
              </a:extLst>
            </p:cNvPr>
            <p:cNvSpPr/>
            <p:nvPr/>
          </p:nvSpPr>
          <p:spPr>
            <a:xfrm>
              <a:off x="8614227" y="4929811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FF6F5E1E-0527-D144-B353-906CD40E8298}"/>
                </a:ext>
              </a:extLst>
            </p:cNvPr>
            <p:cNvSpPr/>
            <p:nvPr/>
          </p:nvSpPr>
          <p:spPr>
            <a:xfrm>
              <a:off x="841828" y="5337316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FCCEF1AC-41A3-6E4F-AAF4-15547239B077}"/>
                </a:ext>
              </a:extLst>
            </p:cNvPr>
            <p:cNvSpPr/>
            <p:nvPr/>
          </p:nvSpPr>
          <p:spPr>
            <a:xfrm>
              <a:off x="4787662" y="5337316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4AEE9A08-841B-1844-A0B4-FA60E1976CCB}"/>
                </a:ext>
              </a:extLst>
            </p:cNvPr>
            <p:cNvSpPr/>
            <p:nvPr/>
          </p:nvSpPr>
          <p:spPr>
            <a:xfrm>
              <a:off x="8614227" y="5337316"/>
              <a:ext cx="3251201" cy="3677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6" tIns="33866" rIns="33866" bIns="33866" numCol="1" spcCol="38100" rtlCol="0" anchor="ctr">
              <a:spAutoFit/>
            </a:bodyPr>
            <a:lstStyle/>
            <a:p>
              <a:pPr marL="0" marR="0" indent="0" algn="ctr" defTabSz="55033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CO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5436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pel_Plantilla2020">
  <a:themeElements>
    <a:clrScheme name="mobil-terpel">
      <a:dk1>
        <a:srgbClr val="666666"/>
      </a:dk1>
      <a:lt1>
        <a:srgbClr val="B3B3B3"/>
      </a:lt1>
      <a:dk2>
        <a:srgbClr val="EAEAEA"/>
      </a:dk2>
      <a:lt2>
        <a:srgbClr val="FFFFFF"/>
      </a:lt2>
      <a:accent1>
        <a:srgbClr val="FF1E0A"/>
      </a:accent1>
      <a:accent2>
        <a:srgbClr val="FEE400"/>
      </a:accent2>
      <a:accent3>
        <a:srgbClr val="0C479D"/>
      </a:accent3>
      <a:accent4>
        <a:srgbClr val="666666"/>
      </a:accent4>
      <a:accent5>
        <a:srgbClr val="EAEAEA"/>
      </a:accent5>
      <a:accent6>
        <a:srgbClr val="A3832C"/>
      </a:accent6>
      <a:hlink>
        <a:srgbClr val="B5B5B5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CF126416-B4E8-4447-8DA8-956E3201B0C2}" vid="{1BE961A8-8A0E-1840-B96A-5356FE82B3FF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F7BB3F8F6ED149988311B177A2B586" ma:contentTypeVersion="8" ma:contentTypeDescription="Create a new document." ma:contentTypeScope="" ma:versionID="37ec5f77b5b5290da7ce8fd341859940">
  <xsd:schema xmlns:xsd="http://www.w3.org/2001/XMLSchema" xmlns:xs="http://www.w3.org/2001/XMLSchema" xmlns:p="http://schemas.microsoft.com/office/2006/metadata/properties" xmlns:ns2="d4304e33-9dfd-42d6-936c-95dad80cf11c" xmlns:ns3="3e083e4f-ff20-49ca-8316-eb790a578b7f" targetNamespace="http://schemas.microsoft.com/office/2006/metadata/properties" ma:root="true" ma:fieldsID="951acf171ab9879ff27e7bb3f064878b" ns2:_="" ns3:_="">
    <xsd:import namespace="d4304e33-9dfd-42d6-936c-95dad80cf11c"/>
    <xsd:import namespace="3e083e4f-ff20-49ca-8316-eb790a578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04e33-9dfd-42d6-936c-95dad80cf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83e4f-ff20-49ca-8316-eb790a578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448406-36D9-416E-8848-3376D46BB6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0C99E6-4772-4F51-9EFE-039508396F5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9132F3F-A4C5-4F55-8685-150C4D7D0B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304e33-9dfd-42d6-936c-95dad80cf11c"/>
    <ds:schemaRef ds:uri="3e083e4f-ff20-49ca-8316-eb790a578b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1054</Words>
  <Application>Microsoft Office PowerPoint</Application>
  <PresentationFormat>Widescreen</PresentationFormat>
  <Paragraphs>418</Paragraphs>
  <Slides>35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Tema de Office</vt:lpstr>
      <vt:lpstr>Terpel_Plantilla2020</vt:lpstr>
      <vt:lpstr>PLAN DE MERCADEO 2023</vt:lpstr>
      <vt:lpstr>Resultados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Mahecha</dc:creator>
  <cp:lastModifiedBy>Angela Milena Torres Buitrago</cp:lastModifiedBy>
  <cp:revision>91</cp:revision>
  <dcterms:created xsi:type="dcterms:W3CDTF">2021-11-11T16:20:05Z</dcterms:created>
  <dcterms:modified xsi:type="dcterms:W3CDTF">2022-12-12T20:55:51Z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0x010100B8F7BB3F8F6ED149988311B177A2B586</vt:lpwstr>
  </property>
</Properties>
</file>